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17"/>
  </p:notesMasterIdLst>
  <p:sldIdLst>
    <p:sldId id="256" r:id="rId2"/>
    <p:sldId id="325" r:id="rId3"/>
    <p:sldId id="326" r:id="rId4"/>
    <p:sldId id="315" r:id="rId5"/>
    <p:sldId id="330" r:id="rId6"/>
    <p:sldId id="331" r:id="rId7"/>
    <p:sldId id="333" r:id="rId8"/>
    <p:sldId id="332" r:id="rId9"/>
    <p:sldId id="337" r:id="rId10"/>
    <p:sldId id="339" r:id="rId11"/>
    <p:sldId id="335" r:id="rId12"/>
    <p:sldId id="336" r:id="rId13"/>
    <p:sldId id="338" r:id="rId14"/>
    <p:sldId id="334" r:id="rId15"/>
    <p:sldId id="265" r:id="rId16"/>
  </p:sldIdLst>
  <p:sldSz cx="9144000" cy="5143500" type="screen16x9"/>
  <p:notesSz cx="6858000" cy="9144000"/>
  <p:embeddedFontLst>
    <p:embeddedFont>
      <p:font typeface="Arvo" panose="020B0604020202020204"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Montserrat" panose="00000500000000000000" pitchFamily="2" charset="0"/>
      <p:regular r:id="rId26"/>
      <p:bold r:id="rId27"/>
      <p:italic r:id="rId28"/>
      <p:boldItalic r:id="rId29"/>
    </p:embeddedFont>
    <p:embeddedFont>
      <p:font typeface="Montserrat Light" panose="00000400000000000000" pitchFamily="2"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5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00"/>
    <a:srgbClr val="C8102E"/>
    <a:srgbClr val="154A8B"/>
    <a:srgbClr val="C7243F"/>
    <a:srgbClr val="AD0E28"/>
    <a:srgbClr val="E8A60C"/>
    <a:srgbClr val="7A1627"/>
    <a:srgbClr val="D43806"/>
    <a:srgbClr val="486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0BD101-E6D1-41FA-1965-C1E4729EC526}" v="97" dt="2023-10-15T21:23:03.333"/>
    <p1510:client id="{8D1CF852-4B05-4B01-AB96-03153542C0FD}" v="3" dt="2023-10-10T15:29:00.036"/>
    <p1510:client id="{E3DA1103-9E0E-4F82-997D-E51F4BCD2C8E}" v="13" dt="2023-10-06T16:32:25.656"/>
    <p1510:client id="{FD873ADC-2B03-1B0E-19F7-408E53E93305}" v="31" dt="2023-10-15T21:24:55.522"/>
  </p1510:revLst>
</p1510:revInfo>
</file>

<file path=ppt/tableStyles.xml><?xml version="1.0" encoding="utf-8"?>
<a:tblStyleLst xmlns:a="http://schemas.openxmlformats.org/drawingml/2006/main" def="{32C5FAD2-183E-495A-88D6-5BC58F5F2225}">
  <a:tblStyle styleId="{32C5FAD2-183E-495A-88D6-5BC58F5F222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134" autoAdjust="0"/>
  </p:normalViewPr>
  <p:slideViewPr>
    <p:cSldViewPr snapToGrid="0" showGuides="1">
      <p:cViewPr varScale="1">
        <p:scale>
          <a:sx n="85" d="100"/>
          <a:sy n="85" d="100"/>
        </p:scale>
        <p:origin x="990" y="84"/>
      </p:cViewPr>
      <p:guideLst>
        <p:guide orient="horz" pos="1620"/>
        <p:guide pos="2857"/>
      </p:guideLst>
    </p:cSldViewPr>
  </p:slideViewPr>
  <p:notesTextViewPr>
    <p:cViewPr>
      <p:scale>
        <a:sx n="1" d="1"/>
        <a:sy n="1" d="1"/>
      </p:scale>
      <p:origin x="0" y="0"/>
    </p:cViewPr>
  </p:notesTextViewPr>
  <p:notesViewPr>
    <p:cSldViewPr snapToGrid="0" showGuides="1">
      <p:cViewPr>
        <p:scale>
          <a:sx n="110" d="100"/>
          <a:sy n="110" d="100"/>
        </p:scale>
        <p:origin x="2824"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526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0329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545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de7457949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de7457949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slide" userDrawn="1">
  <p:cSld name="TITLE">
    <p:bg>
      <p:bgPr>
        <a:solidFill>
          <a:srgbClr val="981FAC"/>
        </a:solidFill>
        <a:effectLst/>
      </p:bgPr>
    </p:bg>
    <p:spTree>
      <p:nvGrpSpPr>
        <p:cNvPr id="1" name="Shape 9"/>
        <p:cNvGrpSpPr/>
        <p:nvPr/>
      </p:nvGrpSpPr>
      <p:grpSpPr>
        <a:xfrm>
          <a:off x="0" y="0"/>
          <a:ext cx="0" cy="0"/>
          <a:chOff x="0" y="0"/>
          <a:chExt cx="0" cy="0"/>
        </a:xfrm>
      </p:grpSpPr>
      <p:pic>
        <p:nvPicPr>
          <p:cNvPr id="5" name="Imagen 4">
            <a:extLst>
              <a:ext uri="{FF2B5EF4-FFF2-40B4-BE49-F238E27FC236}">
                <a16:creationId xmlns:a16="http://schemas.microsoft.com/office/drawing/2014/main" id="{67A4526B-3819-7A26-DEE6-692FCC624F40}"/>
              </a:ext>
            </a:extLst>
          </p:cNvPr>
          <p:cNvPicPr>
            <a:picLocks noChangeAspect="1"/>
          </p:cNvPicPr>
          <p:nvPr userDrawn="1"/>
        </p:nvPicPr>
        <p:blipFill>
          <a:blip r:embed="rId2"/>
          <a:stretch>
            <a:fillRect/>
          </a:stretch>
        </p:blipFill>
        <p:spPr>
          <a:xfrm>
            <a:off x="-8550" y="53"/>
            <a:ext cx="9152550" cy="5149851"/>
          </a:xfrm>
          <a:prstGeom prst="rect">
            <a:avLst/>
          </a:prstGeom>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9895326-9CBF-9A9A-A337-865E537B3593}"/>
              </a:ext>
            </a:extLst>
          </p:cNvPr>
          <p:cNvPicPr>
            <a:picLocks noChangeAspect="1"/>
          </p:cNvPicPr>
          <p:nvPr userDrawn="1"/>
        </p:nvPicPr>
        <p:blipFill>
          <a:blip r:embed="rId2"/>
          <a:stretch>
            <a:fillRect/>
          </a:stretch>
        </p:blipFill>
        <p:spPr>
          <a:xfrm>
            <a:off x="0" y="0"/>
            <a:ext cx="9144000" cy="5145040"/>
          </a:xfrm>
          <a:prstGeom prst="rect">
            <a:avLst/>
          </a:prstGeom>
        </p:spPr>
      </p:pic>
      <p:sp>
        <p:nvSpPr>
          <p:cNvPr id="7" name="Título 6">
            <a:extLst>
              <a:ext uri="{FF2B5EF4-FFF2-40B4-BE49-F238E27FC236}">
                <a16:creationId xmlns:a16="http://schemas.microsoft.com/office/drawing/2014/main" id="{DD96BEA3-F078-E378-436D-66A752EDB0EE}"/>
              </a:ext>
            </a:extLst>
          </p:cNvPr>
          <p:cNvSpPr>
            <a:spLocks noGrp="1"/>
          </p:cNvSpPr>
          <p:nvPr>
            <p:ph type="title" hasCustomPrompt="1"/>
          </p:nvPr>
        </p:nvSpPr>
        <p:spPr>
          <a:xfrm>
            <a:off x="0" y="2330550"/>
            <a:ext cx="5669280" cy="732690"/>
          </a:xfrm>
        </p:spPr>
        <p:txBody>
          <a:bodyPr/>
          <a:lstStyle>
            <a:lvl1pPr algn="ctr">
              <a:defRPr sz="3200">
                <a:solidFill>
                  <a:schemeClr val="bg1"/>
                </a:solidFill>
                <a:latin typeface=""/>
              </a:defRPr>
            </a:lvl1pPr>
          </a:lstStyle>
          <a:p>
            <a:r>
              <a:rPr lang="es-MX" dirty="0"/>
              <a:t>Título de la presentación</a:t>
            </a:r>
            <a:endParaRPr lang="es-CO" dirty="0"/>
          </a:p>
        </p:txBody>
      </p:sp>
    </p:spTree>
    <p:extLst>
      <p:ext uri="{BB962C8B-B14F-4D97-AF65-F5344CB8AC3E}">
        <p14:creationId xmlns:p14="http://schemas.microsoft.com/office/powerpoint/2010/main" val="192104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slide 1">
  <p:cSld name="BLANK_1">
    <p:spTree>
      <p:nvGrpSpPr>
        <p:cNvPr id="1" name="Shape 146"/>
        <p:cNvGrpSpPr/>
        <p:nvPr/>
      </p:nvGrpSpPr>
      <p:grpSpPr>
        <a:xfrm>
          <a:off x="0" y="0"/>
          <a:ext cx="0" cy="0"/>
          <a:chOff x="0" y="0"/>
          <a:chExt cx="0" cy="0"/>
        </a:xfrm>
      </p:grpSpPr>
      <p:sp>
        <p:nvSpPr>
          <p:cNvPr id="147" name="Google Shape;147;p20"/>
          <p:cNvSpPr/>
          <p:nvPr/>
        </p:nvSpPr>
        <p:spPr>
          <a:xfrm rot="-1949626">
            <a:off x="6835838" y="1205979"/>
            <a:ext cx="2861462" cy="2861462"/>
          </a:xfrm>
          <a:prstGeom prst="rect">
            <a:avLst/>
          </a:prstGeom>
          <a:solidFill>
            <a:srgbClr val="154A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0"/>
          <p:cNvSpPr/>
          <p:nvPr/>
        </p:nvSpPr>
        <p:spPr>
          <a:xfrm>
            <a:off x="-181850" y="2926900"/>
            <a:ext cx="2991900" cy="2991900"/>
          </a:xfrm>
          <a:prstGeom prst="ellipse">
            <a:avLst/>
          </a:pr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0"/>
          <p:cNvSpPr txBox="1">
            <a:spLocks noGrp="1"/>
          </p:cNvSpPr>
          <p:nvPr>
            <p:ph type="title" hasCustomPrompt="1"/>
          </p:nvPr>
        </p:nvSpPr>
        <p:spPr>
          <a:xfrm>
            <a:off x="978477" y="3770050"/>
            <a:ext cx="1892100" cy="482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1pPr>
            <a:lvl2pPr lvl="1"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2pPr>
            <a:lvl3pPr lvl="2"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3pPr>
            <a:lvl4pPr lvl="3"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4pPr>
            <a:lvl5pPr lvl="4"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5pPr>
            <a:lvl6pPr lvl="5"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6pPr>
            <a:lvl7pPr lvl="6"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7pPr>
            <a:lvl8pPr lvl="7"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8pPr>
            <a:lvl9pPr lvl="8"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9pPr>
          </a:lstStyle>
          <a:p>
            <a:r>
              <a:rPr lang="es-ES" dirty="0"/>
              <a:t>Clic agregar título</a:t>
            </a:r>
            <a:endParaRPr dirty="0"/>
          </a:p>
        </p:txBody>
      </p:sp>
      <p:sp>
        <p:nvSpPr>
          <p:cNvPr id="150" name="Google Shape;150;p20"/>
          <p:cNvSpPr txBox="1">
            <a:spLocks noGrp="1"/>
          </p:cNvSpPr>
          <p:nvPr>
            <p:ph type="subTitle" idx="1"/>
          </p:nvPr>
        </p:nvSpPr>
        <p:spPr>
          <a:xfrm>
            <a:off x="6768119" y="1791589"/>
            <a:ext cx="1892100" cy="1712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latin typeface="Montserrat Light"/>
                <a:ea typeface="Montserrat Light"/>
                <a:cs typeface="Montserrat Light"/>
                <a:sym typeface="Montserrat Light"/>
              </a:defRPr>
            </a:lvl2pPr>
            <a:lvl3pPr lvl="2" rtl="0">
              <a:spcBef>
                <a:spcPts val="0"/>
              </a:spcBef>
              <a:spcAft>
                <a:spcPts val="0"/>
              </a:spcAft>
              <a:buNone/>
              <a:defRPr>
                <a:solidFill>
                  <a:srgbClr val="FFFFFF"/>
                </a:solidFill>
                <a:latin typeface="Montserrat Light"/>
                <a:ea typeface="Montserrat Light"/>
                <a:cs typeface="Montserrat Light"/>
                <a:sym typeface="Montserrat Light"/>
              </a:defRPr>
            </a:lvl3pPr>
            <a:lvl4pPr lvl="3" rtl="0">
              <a:spcBef>
                <a:spcPts val="0"/>
              </a:spcBef>
              <a:spcAft>
                <a:spcPts val="0"/>
              </a:spcAft>
              <a:buNone/>
              <a:defRPr>
                <a:solidFill>
                  <a:srgbClr val="FFFFFF"/>
                </a:solidFill>
                <a:latin typeface="Montserrat Light"/>
                <a:ea typeface="Montserrat Light"/>
                <a:cs typeface="Montserrat Light"/>
                <a:sym typeface="Montserrat Light"/>
              </a:defRPr>
            </a:lvl4pPr>
            <a:lvl5pPr lvl="4" rtl="0">
              <a:spcBef>
                <a:spcPts val="0"/>
              </a:spcBef>
              <a:spcAft>
                <a:spcPts val="0"/>
              </a:spcAft>
              <a:buNone/>
              <a:defRPr>
                <a:solidFill>
                  <a:srgbClr val="FFFFFF"/>
                </a:solidFill>
                <a:latin typeface="Montserrat Light"/>
                <a:ea typeface="Montserrat Light"/>
                <a:cs typeface="Montserrat Light"/>
                <a:sym typeface="Montserrat Light"/>
              </a:defRPr>
            </a:lvl5pPr>
            <a:lvl6pPr lvl="5" rtl="0">
              <a:spcBef>
                <a:spcPts val="0"/>
              </a:spcBef>
              <a:spcAft>
                <a:spcPts val="0"/>
              </a:spcAft>
              <a:buNone/>
              <a:defRPr>
                <a:solidFill>
                  <a:srgbClr val="FFFFFF"/>
                </a:solidFill>
                <a:latin typeface="Montserrat Light"/>
                <a:ea typeface="Montserrat Light"/>
                <a:cs typeface="Montserrat Light"/>
                <a:sym typeface="Montserrat Light"/>
              </a:defRPr>
            </a:lvl6pPr>
            <a:lvl7pPr lvl="6" rtl="0">
              <a:spcBef>
                <a:spcPts val="0"/>
              </a:spcBef>
              <a:spcAft>
                <a:spcPts val="0"/>
              </a:spcAft>
              <a:buNone/>
              <a:defRPr>
                <a:solidFill>
                  <a:srgbClr val="FFFFFF"/>
                </a:solidFill>
                <a:latin typeface="Montserrat Light"/>
                <a:ea typeface="Montserrat Light"/>
                <a:cs typeface="Montserrat Light"/>
                <a:sym typeface="Montserrat Light"/>
              </a:defRPr>
            </a:lvl7pPr>
            <a:lvl8pPr lvl="7" rtl="0">
              <a:spcBef>
                <a:spcPts val="0"/>
              </a:spcBef>
              <a:spcAft>
                <a:spcPts val="0"/>
              </a:spcAft>
              <a:buNone/>
              <a:defRPr>
                <a:solidFill>
                  <a:srgbClr val="FFFFFF"/>
                </a:solidFill>
                <a:latin typeface="Montserrat Light"/>
                <a:ea typeface="Montserrat Light"/>
                <a:cs typeface="Montserrat Light"/>
                <a:sym typeface="Montserrat Light"/>
              </a:defRPr>
            </a:lvl8pPr>
            <a:lvl9pPr lvl="8" rtl="0">
              <a:spcBef>
                <a:spcPts val="0"/>
              </a:spcBef>
              <a:spcAft>
                <a:spcPts val="0"/>
              </a:spcAft>
              <a:buNone/>
              <a:defRPr>
                <a:solidFill>
                  <a:srgbClr val="FFFFFF"/>
                </a:solidFill>
                <a:latin typeface="Montserrat Light"/>
                <a:ea typeface="Montserrat Light"/>
                <a:cs typeface="Montserrat Light"/>
                <a:sym typeface="Montserrat Light"/>
              </a:defRPr>
            </a:lvl9pPr>
          </a:lstStyle>
          <a:p>
            <a:endParaRPr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lide 3">
  <p:cSld name="Blank slide 3">
    <p:spTree>
      <p:nvGrpSpPr>
        <p:cNvPr id="1" name="Shape 140"/>
        <p:cNvGrpSpPr/>
        <p:nvPr/>
      </p:nvGrpSpPr>
      <p:grpSpPr>
        <a:xfrm>
          <a:off x="0" y="0"/>
          <a:ext cx="0" cy="0"/>
          <a:chOff x="0" y="0"/>
          <a:chExt cx="0" cy="0"/>
        </a:xfrm>
      </p:grpSpPr>
      <p:sp>
        <p:nvSpPr>
          <p:cNvPr id="142" name="Google Shape;142;p18"/>
          <p:cNvSpPr txBox="1">
            <a:spLocks noGrp="1"/>
          </p:cNvSpPr>
          <p:nvPr>
            <p:ph type="title"/>
          </p:nvPr>
        </p:nvSpPr>
        <p:spPr>
          <a:xfrm>
            <a:off x="671100" y="1032811"/>
            <a:ext cx="7785000" cy="552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a:buNone/>
              <a:defRPr b="0">
                <a:latin typeface="Montserrat"/>
                <a:ea typeface="Montserrat"/>
                <a:cs typeface="Montserrat"/>
                <a:sym typeface="Montserrat"/>
              </a:defRPr>
            </a:lvl1pPr>
            <a:lvl2pPr lvl="1" rtl="0">
              <a:spcBef>
                <a:spcPts val="0"/>
              </a:spcBef>
              <a:spcAft>
                <a:spcPts val="0"/>
              </a:spcAft>
              <a:buSzPts val="3600"/>
              <a:buFont typeface="Montserrat"/>
              <a:buNone/>
              <a:defRPr b="1">
                <a:latin typeface="Montserrat"/>
                <a:ea typeface="Montserrat"/>
                <a:cs typeface="Montserrat"/>
                <a:sym typeface="Montserrat"/>
              </a:defRPr>
            </a:lvl2pPr>
            <a:lvl3pPr lvl="2" rtl="0">
              <a:spcBef>
                <a:spcPts val="0"/>
              </a:spcBef>
              <a:spcAft>
                <a:spcPts val="0"/>
              </a:spcAft>
              <a:buSzPts val="3600"/>
              <a:buFont typeface="Montserrat"/>
              <a:buNone/>
              <a:defRPr b="1">
                <a:latin typeface="Montserrat"/>
                <a:ea typeface="Montserrat"/>
                <a:cs typeface="Montserrat"/>
                <a:sym typeface="Montserrat"/>
              </a:defRPr>
            </a:lvl3pPr>
            <a:lvl4pPr lvl="3" rtl="0">
              <a:spcBef>
                <a:spcPts val="0"/>
              </a:spcBef>
              <a:spcAft>
                <a:spcPts val="0"/>
              </a:spcAft>
              <a:buSzPts val="3600"/>
              <a:buFont typeface="Montserrat"/>
              <a:buNone/>
              <a:defRPr b="1">
                <a:latin typeface="Montserrat"/>
                <a:ea typeface="Montserrat"/>
                <a:cs typeface="Montserrat"/>
                <a:sym typeface="Montserrat"/>
              </a:defRPr>
            </a:lvl4pPr>
            <a:lvl5pPr lvl="4" rtl="0">
              <a:spcBef>
                <a:spcPts val="0"/>
              </a:spcBef>
              <a:spcAft>
                <a:spcPts val="0"/>
              </a:spcAft>
              <a:buSzPts val="3600"/>
              <a:buFont typeface="Montserrat"/>
              <a:buNone/>
              <a:defRPr b="1">
                <a:latin typeface="Montserrat"/>
                <a:ea typeface="Montserrat"/>
                <a:cs typeface="Montserrat"/>
                <a:sym typeface="Montserrat"/>
              </a:defRPr>
            </a:lvl5pPr>
            <a:lvl6pPr lvl="5" rtl="0">
              <a:spcBef>
                <a:spcPts val="0"/>
              </a:spcBef>
              <a:spcAft>
                <a:spcPts val="0"/>
              </a:spcAft>
              <a:buSzPts val="3600"/>
              <a:buFont typeface="Montserrat"/>
              <a:buNone/>
              <a:defRPr b="1">
                <a:latin typeface="Montserrat"/>
                <a:ea typeface="Montserrat"/>
                <a:cs typeface="Montserrat"/>
                <a:sym typeface="Montserrat"/>
              </a:defRPr>
            </a:lvl6pPr>
            <a:lvl7pPr lvl="6" rtl="0">
              <a:spcBef>
                <a:spcPts val="0"/>
              </a:spcBef>
              <a:spcAft>
                <a:spcPts val="0"/>
              </a:spcAft>
              <a:buSzPts val="3600"/>
              <a:buFont typeface="Montserrat"/>
              <a:buNone/>
              <a:defRPr b="1">
                <a:latin typeface="Montserrat"/>
                <a:ea typeface="Montserrat"/>
                <a:cs typeface="Montserrat"/>
                <a:sym typeface="Montserrat"/>
              </a:defRPr>
            </a:lvl7pPr>
            <a:lvl8pPr lvl="7" rtl="0">
              <a:spcBef>
                <a:spcPts val="0"/>
              </a:spcBef>
              <a:spcAft>
                <a:spcPts val="0"/>
              </a:spcAft>
              <a:buSzPts val="3600"/>
              <a:buFont typeface="Montserrat"/>
              <a:buNone/>
              <a:defRPr b="1">
                <a:latin typeface="Montserrat"/>
                <a:ea typeface="Montserrat"/>
                <a:cs typeface="Montserrat"/>
                <a:sym typeface="Montserrat"/>
              </a:defRPr>
            </a:lvl8pPr>
            <a:lvl9pPr lvl="8" rtl="0">
              <a:spcBef>
                <a:spcPts val="0"/>
              </a:spcBef>
              <a:spcAft>
                <a:spcPts val="0"/>
              </a:spcAft>
              <a:buSzPts val="3600"/>
              <a:buFont typeface="Montserrat"/>
              <a:buNone/>
              <a:defRPr b="1">
                <a:latin typeface="Montserrat"/>
                <a:ea typeface="Montserrat"/>
                <a:cs typeface="Montserrat"/>
                <a:sym typeface="Montserrat"/>
              </a:defRPr>
            </a:lvl9pPr>
          </a:lstStyle>
          <a:p>
            <a:endParaRPr lang="es-CO" dirty="0"/>
          </a:p>
        </p:txBody>
      </p:sp>
      <p:pic>
        <p:nvPicPr>
          <p:cNvPr id="2" name="Imagen 1">
            <a:extLst>
              <a:ext uri="{FF2B5EF4-FFF2-40B4-BE49-F238E27FC236}">
                <a16:creationId xmlns:a16="http://schemas.microsoft.com/office/drawing/2014/main" id="{280E0B8A-B6B1-3B31-BE9D-195C33E32890}"/>
              </a:ext>
            </a:extLst>
          </p:cNvPr>
          <p:cNvPicPr>
            <a:picLocks noChangeAspect="1"/>
          </p:cNvPicPr>
          <p:nvPr userDrawn="1"/>
        </p:nvPicPr>
        <p:blipFill rotWithShape="1">
          <a:blip r:embed="rId2">
            <a:clrChange>
              <a:clrFrom>
                <a:srgbClr val="FFFFFF"/>
              </a:clrFrom>
              <a:clrTo>
                <a:srgbClr val="FFFFFF">
                  <a:alpha val="0"/>
                </a:srgbClr>
              </a:clrTo>
            </a:clrChange>
            <a:alphaModFix amt="20000"/>
          </a:blip>
          <a:srcRect r="18362"/>
          <a:stretch/>
        </p:blipFill>
        <p:spPr>
          <a:xfrm rot="16200000">
            <a:off x="1502759" y="-1502759"/>
            <a:ext cx="2571750" cy="5577268"/>
          </a:xfrm>
          <a:prstGeom prst="rect">
            <a:avLst/>
          </a:prstGeom>
        </p:spPr>
      </p:pic>
      <p:pic>
        <p:nvPicPr>
          <p:cNvPr id="3" name="Imagen 2">
            <a:extLst>
              <a:ext uri="{FF2B5EF4-FFF2-40B4-BE49-F238E27FC236}">
                <a16:creationId xmlns:a16="http://schemas.microsoft.com/office/drawing/2014/main" id="{013A7DA4-151F-4C06-9EB0-EB6DF93E9896}"/>
              </a:ext>
            </a:extLst>
          </p:cNvPr>
          <p:cNvPicPr>
            <a:picLocks noChangeAspect="1"/>
          </p:cNvPicPr>
          <p:nvPr userDrawn="1"/>
        </p:nvPicPr>
        <p:blipFill rotWithShape="1">
          <a:blip r:embed="rId3">
            <a:clrChange>
              <a:clrFrom>
                <a:srgbClr val="FFFFFF"/>
              </a:clrFrom>
              <a:clrTo>
                <a:srgbClr val="FFFFFF">
                  <a:alpha val="0"/>
                </a:srgbClr>
              </a:clrTo>
            </a:clrChange>
          </a:blip>
          <a:srcRect r="19066"/>
          <a:stretch/>
        </p:blipFill>
        <p:spPr>
          <a:xfrm>
            <a:off x="7736999" y="1032811"/>
            <a:ext cx="1407001" cy="3077878"/>
          </a:xfrm>
          <a:prstGeom prst="rect">
            <a:avLst/>
          </a:prstGeom>
        </p:spPr>
      </p:pic>
    </p:spTree>
    <p:extLst>
      <p:ext uri="{BB962C8B-B14F-4D97-AF65-F5344CB8AC3E}">
        <p14:creationId xmlns:p14="http://schemas.microsoft.com/office/powerpoint/2010/main" val="13910497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3600"/>
              <a:buFont typeface="Montserrat"/>
              <a:buNone/>
              <a:defRPr sz="3600" b="1">
                <a:solidFill>
                  <a:srgbClr val="434343"/>
                </a:solidFill>
                <a:latin typeface="Montserrat"/>
                <a:ea typeface="Montserrat"/>
                <a:cs typeface="Montserrat"/>
                <a:sym typeface="Montserrat"/>
              </a:defRPr>
            </a:lvl1pPr>
            <a:lvl2pPr lvl="1"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2pPr>
            <a:lvl3pPr lvl="2"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3pPr>
            <a:lvl4pPr lvl="3"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4pPr>
            <a:lvl5pPr lvl="4"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5pPr>
            <a:lvl6pPr lvl="5"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6pPr>
            <a:lvl7pPr lvl="6"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7pPr>
            <a:lvl8pPr lvl="7"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8pPr>
            <a:lvl9pPr lvl="8"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1068100" y="1702300"/>
            <a:ext cx="7047300" cy="25020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1pPr>
            <a:lvl2pPr marL="914400" lvl="1"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2pPr>
            <a:lvl3pPr marL="1371600" lvl="2"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3pPr>
            <a:lvl4pPr marL="1828800" lvl="3"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4pPr>
            <a:lvl5pPr marL="2286000" lvl="4"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5pPr>
            <a:lvl6pPr marL="2743200" lvl="5"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6pPr>
            <a:lvl7pPr marL="3200400" lvl="6"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7pPr>
            <a:lvl8pPr marL="3657600" lvl="7"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8pPr>
            <a:lvl9pPr marL="4114800" lvl="8"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5486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marL="0" lvl="0" indent="0" algn="l"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74" r:id="rId2"/>
    <p:sldLayoutId id="2147483666" r:id="rId3"/>
    <p:sldLayoutId id="214748367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emf"/><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6.emf"/><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emf"/></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4.xml"/><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6.emf"/><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emf"/><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emf"/><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5.emf"/><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7.png"/><Relationship Id="rId10" Type="http://schemas.openxmlformats.org/officeDocument/2006/relationships/image" Target="../media/image19.jpeg"/><Relationship Id="rId4" Type="http://schemas.openxmlformats.org/officeDocument/2006/relationships/image" Target="../media/image6.emf"/><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81FAC"/>
        </a:solidFill>
        <a:effectLst/>
      </p:bgPr>
    </p:bg>
    <p:spTree>
      <p:nvGrpSpPr>
        <p:cNvPr id="1" name="Shape 19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681565" y="918312"/>
            <a:ext cx="3489293" cy="464679"/>
          </a:xfrm>
          <a:prstGeom prst="rect">
            <a:avLst/>
          </a:prstGeom>
          <a:noFill/>
        </p:spPr>
        <p:txBody>
          <a:bodyPr wrap="square" rtlCol="0">
            <a:spAutoFit/>
          </a:bodyPr>
          <a:lstStyle/>
          <a:p>
            <a:pPr algn="just"/>
            <a:r>
              <a:rPr lang="es-MX" sz="1200" dirty="0">
                <a:solidFill>
                  <a:schemeClr val="tx1"/>
                </a:solidFill>
                <a:latin typeface="Montserrat Light" panose="00000400000000000000" pitchFamily="2" charset="0"/>
              </a:rPr>
              <a:t>:</a:t>
            </a:r>
            <a:r>
              <a:rPr lang="es-CO" sz="1200" dirty="0">
                <a:effectLst/>
                <a:latin typeface="Arial" panose="020B0604020202020204" pitchFamily="34" charset="0"/>
                <a:ea typeface="Calibri" panose="020F0502020204030204" pitchFamily="34" charset="0"/>
                <a:cs typeface="Times New Roman" panose="02020603050405020304" pitchFamily="18" charset="0"/>
              </a:rPr>
              <a:t>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s-419" sz="1200" dirty="0">
                <a:effectLst/>
                <a:latin typeface="Arial" panose="020B0604020202020204" pitchFamily="34" charset="0"/>
                <a:ea typeface="Calibri" panose="020F0502020204030204" pitchFamily="34" charset="0"/>
                <a:cs typeface="Times New Roman" panose="02020603050405020304" pitchFamily="18" charset="0"/>
              </a:rPr>
              <a:t>.</a:t>
            </a:r>
            <a:r>
              <a:rPr lang="es-419" sz="1200" dirty="0">
                <a:effectLst/>
                <a:latin typeface="Montserrat Light" panose="00000400000000000000" pitchFamily="2" charset="0"/>
                <a:ea typeface="Calibri" panose="020F0502020204030204" pitchFamily="34" charset="0"/>
                <a:cs typeface="Times New Roman" panose="02020603050405020304" pitchFamily="18" charset="0"/>
              </a:rPr>
              <a:t>Diseño de ensamblaje</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pic>
        <p:nvPicPr>
          <p:cNvPr id="10" name="Imagen 9">
            <a:extLst>
              <a:ext uri="{FF2B5EF4-FFF2-40B4-BE49-F238E27FC236}">
                <a16:creationId xmlns:a16="http://schemas.microsoft.com/office/drawing/2014/main" id="{D279D82B-DABB-42D6-99D8-A72F0E98C68D}"/>
              </a:ext>
            </a:extLst>
          </p:cNvPr>
          <p:cNvPicPr>
            <a:picLocks noChangeAspect="1"/>
          </p:cNvPicPr>
          <p:nvPr/>
        </p:nvPicPr>
        <p:blipFill rotWithShape="1">
          <a:blip r:embed="rId5"/>
          <a:srcRect l="-724" t="34874" r="-2676" b="37668"/>
          <a:stretch/>
        </p:blipFill>
        <p:spPr>
          <a:xfrm>
            <a:off x="1841058" y="1382991"/>
            <a:ext cx="5542098" cy="3270496"/>
          </a:xfrm>
          <a:prstGeom prst="rect">
            <a:avLst/>
          </a:prstGeom>
        </p:spPr>
      </p:pic>
    </p:spTree>
    <p:extLst>
      <p:ext uri="{BB962C8B-B14F-4D97-AF65-F5344CB8AC3E}">
        <p14:creationId xmlns:p14="http://schemas.microsoft.com/office/powerpoint/2010/main" val="2572530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2" name="CuadroTexto 2">
            <a:extLst>
              <a:ext uri="{FF2B5EF4-FFF2-40B4-BE49-F238E27FC236}">
                <a16:creationId xmlns:a16="http://schemas.microsoft.com/office/drawing/2014/main" id="{5D09C4AE-6C2A-E35C-BF5C-301A4A70EE53}"/>
              </a:ext>
            </a:extLst>
          </p:cNvPr>
          <p:cNvSpPr txBox="1"/>
          <p:nvPr/>
        </p:nvSpPr>
        <p:spPr>
          <a:xfrm>
            <a:off x="5358043" y="1398605"/>
            <a:ext cx="3511636" cy="1384995"/>
          </a:xfrm>
          <a:prstGeom prst="rect">
            <a:avLst/>
          </a:prstGeom>
          <a:noFill/>
        </p:spPr>
        <p:txBody>
          <a:bodyPr wrap="square" rtlCol="0">
            <a:spAutoFit/>
          </a:bodyPr>
          <a:lstStyle/>
          <a:p>
            <a:pPr algn="just"/>
            <a:endParaRPr lang="es-MX" dirty="0">
              <a:solidFill>
                <a:schemeClr val="tx1"/>
              </a:solidFill>
              <a:latin typeface="Montserrat Light" panose="00000400000000000000" pitchFamily="2" charset="0"/>
            </a:endParaRPr>
          </a:p>
          <a:p>
            <a:pPr algn="just"/>
            <a:r>
              <a:rPr lang="es-419" sz="1400" dirty="0">
                <a:effectLst/>
                <a:latin typeface="Montserrat Light" panose="00000400000000000000" pitchFamily="2" charset="0"/>
                <a:ea typeface="Calibri" panose="020F0502020204030204" pitchFamily="34" charset="0"/>
                <a:cs typeface="Times New Roman" panose="02020603050405020304" pitchFamily="18" charset="0"/>
              </a:rPr>
              <a:t>7. Montamos nuestra aspiradora en el chasis </a:t>
            </a:r>
            <a:r>
              <a:rPr lang="es-MX" dirty="0">
                <a:solidFill>
                  <a:schemeClr val="tx1"/>
                </a:solidFill>
                <a:latin typeface="Montserrat Light" panose="00000400000000000000" pitchFamily="2" charset="0"/>
              </a:rPr>
              <a:t>l</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p:txBody>
      </p:sp>
      <p:sp>
        <p:nvSpPr>
          <p:cNvPr id="8" name="CuadroTexto 2">
            <a:extLst>
              <a:ext uri="{FF2B5EF4-FFF2-40B4-BE49-F238E27FC236}">
                <a16:creationId xmlns:a16="http://schemas.microsoft.com/office/drawing/2014/main" id="{01630E29-BC61-9BDE-43FA-590CAC9B1FBE}"/>
              </a:ext>
            </a:extLst>
          </p:cNvPr>
          <p:cNvSpPr txBox="1"/>
          <p:nvPr/>
        </p:nvSpPr>
        <p:spPr>
          <a:xfrm>
            <a:off x="417689" y="1432976"/>
            <a:ext cx="3984978" cy="3200876"/>
          </a:xfrm>
          <a:prstGeom prst="rect">
            <a:avLst/>
          </a:prstGeom>
          <a:noFill/>
          <a:ln>
            <a:solidFill>
              <a:schemeClr val="accent1"/>
            </a:solidFill>
          </a:ln>
        </p:spPr>
        <p:txBody>
          <a:bodyPr wrap="square" rtlCol="0">
            <a:spAutoFit/>
          </a:bodyPr>
          <a:lstStyle/>
          <a:p>
            <a:pPr algn="just"/>
            <a:endParaRPr lang="es-MX" sz="1000" dirty="0">
              <a:solidFill>
                <a:schemeClr val="tx1"/>
              </a:solidFill>
              <a:latin typeface="Montserrat Light" panose="00000400000000000000" pitchFamily="2" charset="0"/>
            </a:endParaRPr>
          </a:p>
          <a:p>
            <a:pPr algn="just"/>
            <a:r>
              <a:rPr lang="es-MX" sz="1000" dirty="0">
                <a:solidFill>
                  <a:schemeClr val="tx1"/>
                </a:solidFill>
                <a:latin typeface="Montserrat Light" panose="00000400000000000000" pitchFamily="2" charset="0"/>
              </a:rPr>
              <a:t>5. </a:t>
            </a:r>
            <a:r>
              <a:rPr lang="es-419" sz="1200" dirty="0">
                <a:effectLst/>
                <a:latin typeface="Montserrat Light" panose="00000400000000000000" pitchFamily="2" charset="0"/>
                <a:ea typeface="Calibri" panose="020F0502020204030204" pitchFamily="34" charset="0"/>
                <a:cs typeface="Times New Roman" panose="02020603050405020304" pitchFamily="18" charset="0"/>
              </a:rPr>
              <a:t>Aparte cortamos una botella plástica, le colocamos una elipse y un motor sencillo</a:t>
            </a:r>
            <a:endParaRPr lang="es-MX" sz="1200"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r>
              <a:rPr lang="es-419" sz="1200" dirty="0">
                <a:effectLst/>
                <a:latin typeface="Montserrat Light" panose="00000400000000000000" pitchFamily="2" charset="0"/>
                <a:ea typeface="Calibri" panose="020F0502020204030204" pitchFamily="34" charset="0"/>
                <a:cs typeface="Times New Roman" panose="02020603050405020304" pitchFamily="18" charset="0"/>
              </a:rPr>
              <a:t>6.Armamos nuestra aspiradora.</a:t>
            </a:r>
            <a:endParaRPr lang="es-CO" sz="1200" dirty="0">
              <a:effectLst/>
              <a:latin typeface="Montserrat Light" panose="00000400000000000000" pitchFamily="2" charset="0"/>
              <a:ea typeface="Calibri" panose="020F0502020204030204" pitchFamily="34" charset="0"/>
              <a:cs typeface="Times New Roman" panose="02020603050405020304" pitchFamily="18"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pic>
        <p:nvPicPr>
          <p:cNvPr id="11" name="Imagen 10">
            <a:extLst>
              <a:ext uri="{FF2B5EF4-FFF2-40B4-BE49-F238E27FC236}">
                <a16:creationId xmlns:a16="http://schemas.microsoft.com/office/drawing/2014/main" id="{F84D312D-8176-453F-AF97-84C4E4D7CC67}"/>
              </a:ext>
            </a:extLst>
          </p:cNvPr>
          <p:cNvPicPr>
            <a:picLocks noChangeAspect="1"/>
          </p:cNvPicPr>
          <p:nvPr/>
        </p:nvPicPr>
        <p:blipFill>
          <a:blip r:embed="rId5"/>
          <a:stretch>
            <a:fillRect/>
          </a:stretch>
        </p:blipFill>
        <p:spPr>
          <a:xfrm>
            <a:off x="479953" y="3244010"/>
            <a:ext cx="2416920" cy="1185031"/>
          </a:xfrm>
          <a:prstGeom prst="rect">
            <a:avLst/>
          </a:prstGeom>
        </p:spPr>
      </p:pic>
      <p:pic>
        <p:nvPicPr>
          <p:cNvPr id="14" name="Imagen 13">
            <a:extLst>
              <a:ext uri="{FF2B5EF4-FFF2-40B4-BE49-F238E27FC236}">
                <a16:creationId xmlns:a16="http://schemas.microsoft.com/office/drawing/2014/main" id="{4619D5E0-C70D-4B1B-97E0-5F48B0A1F0D1}"/>
              </a:ext>
            </a:extLst>
          </p:cNvPr>
          <p:cNvPicPr>
            <a:picLocks noChangeAspect="1"/>
          </p:cNvPicPr>
          <p:nvPr/>
        </p:nvPicPr>
        <p:blipFill>
          <a:blip r:embed="rId6"/>
          <a:stretch>
            <a:fillRect/>
          </a:stretch>
        </p:blipFill>
        <p:spPr>
          <a:xfrm>
            <a:off x="636534" y="2013391"/>
            <a:ext cx="1397617" cy="785777"/>
          </a:xfrm>
          <a:prstGeom prst="rect">
            <a:avLst/>
          </a:prstGeom>
        </p:spPr>
      </p:pic>
      <p:pic>
        <p:nvPicPr>
          <p:cNvPr id="16" name="Imagen 15">
            <a:extLst>
              <a:ext uri="{FF2B5EF4-FFF2-40B4-BE49-F238E27FC236}">
                <a16:creationId xmlns:a16="http://schemas.microsoft.com/office/drawing/2014/main" id="{0ECF75CF-6C06-4E28-A774-3B5CEE5EDCBE}"/>
              </a:ext>
            </a:extLst>
          </p:cNvPr>
          <p:cNvPicPr>
            <a:picLocks noChangeAspect="1"/>
          </p:cNvPicPr>
          <p:nvPr/>
        </p:nvPicPr>
        <p:blipFill>
          <a:blip r:embed="rId7"/>
          <a:stretch>
            <a:fillRect/>
          </a:stretch>
        </p:blipFill>
        <p:spPr>
          <a:xfrm>
            <a:off x="5148747" y="2338493"/>
            <a:ext cx="3813951" cy="1652950"/>
          </a:xfrm>
          <a:prstGeom prst="rect">
            <a:avLst/>
          </a:prstGeom>
        </p:spPr>
      </p:pic>
      <p:pic>
        <p:nvPicPr>
          <p:cNvPr id="17" name="Imagen 16">
            <a:extLst>
              <a:ext uri="{FF2B5EF4-FFF2-40B4-BE49-F238E27FC236}">
                <a16:creationId xmlns:a16="http://schemas.microsoft.com/office/drawing/2014/main" id="{696EF6DE-7301-4C18-8298-4C04DD25B066}"/>
              </a:ext>
            </a:extLst>
          </p:cNvPr>
          <p:cNvPicPr>
            <a:picLocks noChangeAspect="1"/>
          </p:cNvPicPr>
          <p:nvPr/>
        </p:nvPicPr>
        <p:blipFill>
          <a:blip r:embed="rId8"/>
          <a:stretch>
            <a:fillRect/>
          </a:stretch>
        </p:blipFill>
        <p:spPr>
          <a:xfrm>
            <a:off x="2301794" y="1975472"/>
            <a:ext cx="595079" cy="7260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Imagen 20">
            <a:extLst>
              <a:ext uri="{FF2B5EF4-FFF2-40B4-BE49-F238E27FC236}">
                <a16:creationId xmlns:a16="http://schemas.microsoft.com/office/drawing/2014/main" id="{38870DBA-636B-4C4E-904B-97419E848EF9}"/>
              </a:ext>
            </a:extLst>
          </p:cNvPr>
          <p:cNvPicPr>
            <a:picLocks noChangeAspect="1"/>
          </p:cNvPicPr>
          <p:nvPr/>
        </p:nvPicPr>
        <p:blipFill>
          <a:blip r:embed="rId9"/>
          <a:stretch>
            <a:fillRect/>
          </a:stretch>
        </p:blipFill>
        <p:spPr>
          <a:xfrm>
            <a:off x="3175950" y="2132080"/>
            <a:ext cx="934005" cy="901334"/>
          </a:xfrm>
          <a:prstGeom prst="rect">
            <a:avLst/>
          </a:prstGeom>
        </p:spPr>
      </p:pic>
    </p:spTree>
    <p:extLst>
      <p:ext uri="{BB962C8B-B14F-4D97-AF65-F5344CB8AC3E}">
        <p14:creationId xmlns:p14="http://schemas.microsoft.com/office/powerpoint/2010/main" val="18702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552472" y="1270157"/>
            <a:ext cx="3489293" cy="280013"/>
          </a:xfrm>
          <a:prstGeom prst="rect">
            <a:avLst/>
          </a:prstGeom>
          <a:noFill/>
        </p:spPr>
        <p:txBody>
          <a:bodyPr wrap="square" rtlCol="0">
            <a:spAutoFit/>
          </a:bodyPr>
          <a:lstStyle/>
          <a:p>
            <a:pPr lvl="0">
              <a:lnSpc>
                <a:spcPct val="107000"/>
              </a:lnSpc>
            </a:pPr>
            <a:r>
              <a:rPr lang="es-MX" sz="1200" b="1" dirty="0">
                <a:solidFill>
                  <a:schemeClr val="tx1"/>
                </a:solidFill>
                <a:latin typeface="Montserrat Light" panose="00000400000000000000" pitchFamily="2" charset="0"/>
                <a:ea typeface="Calibri" panose="020F0502020204030204" pitchFamily="34" charset="0"/>
                <a:cs typeface="Times New Roman" panose="02020603050405020304" pitchFamily="18" charset="0"/>
              </a:rPr>
              <a:t>8.</a:t>
            </a:r>
            <a:r>
              <a:rPr lang="es-MX" sz="1200" b="1" dirty="0">
                <a:solidFill>
                  <a:schemeClr val="tx1"/>
                </a:solidFill>
                <a:effectLst/>
                <a:latin typeface="Montserrat Light" panose="00000400000000000000" pitchFamily="2" charset="0"/>
                <a:ea typeface="Calibri" panose="020F0502020204030204" pitchFamily="34" charset="0"/>
                <a:cs typeface="Times New Roman" panose="02020603050405020304" pitchFamily="18" charset="0"/>
              </a:rPr>
              <a:t>. </a:t>
            </a:r>
            <a:r>
              <a:rPr lang="es-419" sz="1200" dirty="0">
                <a:effectLst/>
                <a:latin typeface="Montserrat Light" panose="00000400000000000000" pitchFamily="2" charset="0"/>
                <a:ea typeface="Calibri" panose="020F0502020204030204" pitchFamily="34" charset="0"/>
                <a:cs typeface="Times New Roman" panose="02020603050405020304" pitchFamily="18" charset="0"/>
              </a:rPr>
              <a:t>Montamos las piezas impresas en 3D</a:t>
            </a:r>
            <a:endParaRPr lang="es-CO" sz="1200" dirty="0">
              <a:effectLst/>
              <a:latin typeface="Montserrat Light" panose="00000400000000000000" pitchFamily="2"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2" name="CuadroTexto 2">
            <a:extLst>
              <a:ext uri="{FF2B5EF4-FFF2-40B4-BE49-F238E27FC236}">
                <a16:creationId xmlns:a16="http://schemas.microsoft.com/office/drawing/2014/main" id="{5D09C4AE-6C2A-E35C-BF5C-301A4A70EE53}"/>
              </a:ext>
            </a:extLst>
          </p:cNvPr>
          <p:cNvSpPr txBox="1"/>
          <p:nvPr/>
        </p:nvSpPr>
        <p:spPr>
          <a:xfrm>
            <a:off x="5330351" y="1329069"/>
            <a:ext cx="3489293" cy="540148"/>
          </a:xfrm>
          <a:prstGeom prst="rect">
            <a:avLst/>
          </a:prstGeom>
          <a:noFill/>
        </p:spPr>
        <p:txBody>
          <a:bodyPr wrap="square" rtlCol="0">
            <a:spAutoFit/>
          </a:bodyPr>
          <a:lstStyle/>
          <a:p>
            <a:pPr lvl="0">
              <a:lnSpc>
                <a:spcPct val="107000"/>
              </a:lnSpc>
            </a:pPr>
            <a:r>
              <a:rPr lang="es-419" sz="1400" dirty="0">
                <a:effectLst/>
                <a:latin typeface="Montserrat Light" panose="00000400000000000000" pitchFamily="2" charset="0"/>
                <a:ea typeface="Calibri" panose="020F0502020204030204" pitchFamily="34" charset="0"/>
                <a:cs typeface="Times New Roman" panose="02020603050405020304" pitchFamily="18" charset="0"/>
              </a:rPr>
              <a:t>9.Colocamos la boquilla a la aspiradora.</a:t>
            </a:r>
            <a:endParaRPr lang="es-CO" sz="1400" dirty="0">
              <a:effectLst/>
              <a:latin typeface="Montserrat Light" panose="00000400000000000000" pitchFamily="2" charset="0"/>
              <a:ea typeface="Calibri" panose="020F0502020204030204" pitchFamily="34" charset="0"/>
              <a:cs typeface="Times New Roman" panose="02020603050405020304" pitchFamily="18" charset="0"/>
            </a:endParaRPr>
          </a:p>
        </p:txBody>
      </p:sp>
      <p:sp>
        <p:nvSpPr>
          <p:cNvPr id="8" name="CuadroTexto 2">
            <a:extLst>
              <a:ext uri="{FF2B5EF4-FFF2-40B4-BE49-F238E27FC236}">
                <a16:creationId xmlns:a16="http://schemas.microsoft.com/office/drawing/2014/main" id="{01630E29-BC61-9BDE-43FA-590CAC9B1FBE}"/>
              </a:ext>
            </a:extLst>
          </p:cNvPr>
          <p:cNvSpPr txBox="1"/>
          <p:nvPr/>
        </p:nvSpPr>
        <p:spPr>
          <a:xfrm>
            <a:off x="681565" y="1978419"/>
            <a:ext cx="3679795" cy="2246769"/>
          </a:xfrm>
          <a:prstGeom prst="rect">
            <a:avLst/>
          </a:prstGeom>
          <a:noFill/>
          <a:ln>
            <a:solidFill>
              <a:schemeClr val="accent1"/>
            </a:solidFill>
          </a:ln>
        </p:spPr>
        <p:txBody>
          <a:bodyPr wrap="square" rtlCol="0">
            <a:spAutoFit/>
          </a:bodyPr>
          <a:lstStyle/>
          <a:p>
            <a:pPr algn="just"/>
            <a:r>
              <a:rPr lang="es-MX" dirty="0">
                <a:solidFill>
                  <a:schemeClr val="tx1"/>
                </a:solidFill>
                <a:latin typeface="Montserrat Light" panose="00000400000000000000" pitchFamily="2" charset="0"/>
              </a:rPr>
              <a:t>Imágenes de apoyo o video</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pic>
        <p:nvPicPr>
          <p:cNvPr id="12" name="Imagen 11">
            <a:extLst>
              <a:ext uri="{FF2B5EF4-FFF2-40B4-BE49-F238E27FC236}">
                <a16:creationId xmlns:a16="http://schemas.microsoft.com/office/drawing/2014/main" id="{BD9DAD59-890D-41B1-808E-D9EBC2CEF3AA}"/>
              </a:ext>
            </a:extLst>
          </p:cNvPr>
          <p:cNvPicPr>
            <a:picLocks noChangeAspect="1"/>
          </p:cNvPicPr>
          <p:nvPr/>
        </p:nvPicPr>
        <p:blipFill>
          <a:blip r:embed="rId5"/>
          <a:stretch>
            <a:fillRect/>
          </a:stretch>
        </p:blipFill>
        <p:spPr>
          <a:xfrm>
            <a:off x="5404664" y="2090194"/>
            <a:ext cx="3444953" cy="1939939"/>
          </a:xfrm>
          <a:prstGeom prst="rect">
            <a:avLst/>
          </a:prstGeom>
        </p:spPr>
      </p:pic>
      <p:pic>
        <p:nvPicPr>
          <p:cNvPr id="11" name="Imagen 10">
            <a:extLst>
              <a:ext uri="{FF2B5EF4-FFF2-40B4-BE49-F238E27FC236}">
                <a16:creationId xmlns:a16="http://schemas.microsoft.com/office/drawing/2014/main" id="{B66499F9-87D8-40AE-9AEA-9EA2A9D95E64}"/>
              </a:ext>
            </a:extLst>
          </p:cNvPr>
          <p:cNvPicPr>
            <a:picLocks noChangeAspect="1"/>
          </p:cNvPicPr>
          <p:nvPr/>
        </p:nvPicPr>
        <p:blipFill rotWithShape="1">
          <a:blip r:embed="rId6"/>
          <a:srcRect t="21366" r="-325" b="34873"/>
          <a:stretch/>
        </p:blipFill>
        <p:spPr>
          <a:xfrm>
            <a:off x="728477" y="1978419"/>
            <a:ext cx="2314638" cy="2246769"/>
          </a:xfrm>
          <a:prstGeom prst="rect">
            <a:avLst/>
          </a:prstGeom>
        </p:spPr>
      </p:pic>
      <p:pic>
        <p:nvPicPr>
          <p:cNvPr id="14" name="Imagen 13">
            <a:extLst>
              <a:ext uri="{FF2B5EF4-FFF2-40B4-BE49-F238E27FC236}">
                <a16:creationId xmlns:a16="http://schemas.microsoft.com/office/drawing/2014/main" id="{B80AC714-B580-452A-83B3-9ED81C4EB0E5}"/>
              </a:ext>
            </a:extLst>
          </p:cNvPr>
          <p:cNvPicPr>
            <a:picLocks noChangeAspect="1"/>
          </p:cNvPicPr>
          <p:nvPr/>
        </p:nvPicPr>
        <p:blipFill rotWithShape="1">
          <a:blip r:embed="rId7"/>
          <a:srcRect l="5964" t="25840" r="-324" b="30478"/>
          <a:stretch/>
        </p:blipFill>
        <p:spPr>
          <a:xfrm>
            <a:off x="3043115" y="1978418"/>
            <a:ext cx="2180990" cy="2246770"/>
          </a:xfrm>
          <a:prstGeom prst="rect">
            <a:avLst/>
          </a:prstGeom>
        </p:spPr>
      </p:pic>
    </p:spTree>
    <p:extLst>
      <p:ext uri="{BB962C8B-B14F-4D97-AF65-F5344CB8AC3E}">
        <p14:creationId xmlns:p14="http://schemas.microsoft.com/office/powerpoint/2010/main" val="178775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1082707" y="1242393"/>
            <a:ext cx="3489293" cy="307777"/>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10. Prototipo terminado</a:t>
            </a:r>
            <a:endParaRPr lang="es-CO" sz="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4"/>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5"/>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6"/>
          <a:stretch>
            <a:fillRect/>
          </a:stretch>
        </p:blipFill>
        <p:spPr>
          <a:xfrm>
            <a:off x="7607809" y="286455"/>
            <a:ext cx="1261870" cy="330856"/>
          </a:xfrm>
          <a:prstGeom prst="rect">
            <a:avLst/>
          </a:prstGeom>
        </p:spPr>
      </p:pic>
      <p:sp>
        <p:nvSpPr>
          <p:cNvPr id="2" name="CuadroTexto 2">
            <a:extLst>
              <a:ext uri="{FF2B5EF4-FFF2-40B4-BE49-F238E27FC236}">
                <a16:creationId xmlns:a16="http://schemas.microsoft.com/office/drawing/2014/main" id="{5D09C4AE-6C2A-E35C-BF5C-301A4A70EE53}"/>
              </a:ext>
            </a:extLst>
          </p:cNvPr>
          <p:cNvSpPr txBox="1"/>
          <p:nvPr/>
        </p:nvSpPr>
        <p:spPr>
          <a:xfrm>
            <a:off x="5063455" y="1137855"/>
            <a:ext cx="3489293" cy="3108543"/>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6.</a:t>
            </a:r>
          </a:p>
          <a:p>
            <a:pPr algn="just"/>
            <a:endParaRPr lang="es-MX"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Prototipo final</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p:txBody>
      </p:sp>
      <p:pic>
        <p:nvPicPr>
          <p:cNvPr id="10" name="Imagen 9">
            <a:extLst>
              <a:ext uri="{FF2B5EF4-FFF2-40B4-BE49-F238E27FC236}">
                <a16:creationId xmlns:a16="http://schemas.microsoft.com/office/drawing/2014/main" id="{A1F05752-F82A-4599-98E9-C8001BBC9BA7}"/>
              </a:ext>
            </a:extLst>
          </p:cNvPr>
          <p:cNvPicPr>
            <a:picLocks noChangeAspect="1"/>
          </p:cNvPicPr>
          <p:nvPr/>
        </p:nvPicPr>
        <p:blipFill>
          <a:blip r:embed="rId7"/>
          <a:stretch>
            <a:fillRect/>
          </a:stretch>
        </p:blipFill>
        <p:spPr>
          <a:xfrm>
            <a:off x="810199" y="1550170"/>
            <a:ext cx="3270348" cy="3371492"/>
          </a:xfrm>
          <a:prstGeom prst="rect">
            <a:avLst/>
          </a:prstGeom>
        </p:spPr>
      </p:pic>
      <p:pic>
        <p:nvPicPr>
          <p:cNvPr id="9" name="WhatsApp Video 2023-11-03 at 18.07.02">
            <a:hlinkClick r:id="" action="ppaction://media"/>
            <a:extLst>
              <a:ext uri="{FF2B5EF4-FFF2-40B4-BE49-F238E27FC236}">
                <a16:creationId xmlns:a16="http://schemas.microsoft.com/office/drawing/2014/main" id="{8C66630C-7CE9-41EE-9F34-CDEF22AEDEE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320872" y="1916938"/>
            <a:ext cx="4012929" cy="2195754"/>
          </a:xfrm>
          <a:prstGeom prst="rect">
            <a:avLst/>
          </a:prstGeom>
        </p:spPr>
      </p:pic>
    </p:spTree>
    <p:extLst>
      <p:ext uri="{BB962C8B-B14F-4D97-AF65-F5344CB8AC3E}">
        <p14:creationId xmlns:p14="http://schemas.microsoft.com/office/powerpoint/2010/main" val="412722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a:noFill/>
          <a:ln>
            <a:noFill/>
          </a:ln>
        </p:spPr>
        <p:txBody>
          <a:bodyPr spcFirstLastPara="1" wrap="square" lIns="91425" tIns="91425" rIns="91425" bIns="91425" anchor="t" anchorCtr="0">
            <a:noAutofit/>
          </a:bodyPr>
          <a:lstStyle/>
          <a:p>
            <a:pPr algn="ctr"/>
            <a:r>
              <a:rPr lang="es-CO" b="1" dirty="0">
                <a:solidFill>
                  <a:schemeClr val="tx1"/>
                </a:solidFill>
                <a:latin typeface="Montserrat" pitchFamily="2" charset="0"/>
                <a:cs typeface="Calibri" panose="020F0502020204030204" pitchFamily="34" charset="0"/>
              </a:rPr>
              <a:t>Reflexión, evaluación y conclusión</a:t>
            </a:r>
            <a:endParaRPr b="1" dirty="0">
              <a:solidFill>
                <a:schemeClr val="tx1"/>
              </a:solidFill>
              <a:latin typeface="Montserrat" pitchFamily="2" charset="0"/>
              <a:cs typeface="Calibri" panose="020F0502020204030204" pitchFamily="34" charset="0"/>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638835" y="1773493"/>
            <a:ext cx="1785222" cy="2154436"/>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Conclusiones:</a:t>
            </a:r>
          </a:p>
          <a:p>
            <a:pPr algn="just"/>
            <a:r>
              <a:rPr lang="es-MX" sz="1200" dirty="0">
                <a:effectLst/>
                <a:latin typeface="Montserrat Light" panose="00000400000000000000" pitchFamily="2" charset="0"/>
                <a:ea typeface="Calibri" panose="020F0502020204030204" pitchFamily="34" charset="0"/>
              </a:rPr>
              <a:t>El carro permite que los niños muestren una solución tecnológica, que no solo cumple con su objetivo, sino que es lúdica y tecnológica y fomenta su interacción con sus compañeros.</a:t>
            </a:r>
            <a:endParaRPr lang="es-MX" sz="1200"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10" name="CuadroTexto 2">
            <a:extLst>
              <a:ext uri="{FF2B5EF4-FFF2-40B4-BE49-F238E27FC236}">
                <a16:creationId xmlns:a16="http://schemas.microsoft.com/office/drawing/2014/main" id="{AF8BD7CF-7FA0-D638-ACE5-D48B09DCC940}"/>
              </a:ext>
            </a:extLst>
          </p:cNvPr>
          <p:cNvSpPr txBox="1"/>
          <p:nvPr/>
        </p:nvSpPr>
        <p:spPr>
          <a:xfrm>
            <a:off x="3430988" y="2048530"/>
            <a:ext cx="1785222" cy="1231106"/>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Dificultades :</a:t>
            </a:r>
          </a:p>
          <a:p>
            <a:pPr algn="just"/>
            <a:r>
              <a:rPr lang="es-MX" sz="1200" dirty="0">
                <a:solidFill>
                  <a:schemeClr val="tx1"/>
                </a:solidFill>
                <a:latin typeface="Montserrat Light" panose="00000400000000000000" pitchFamily="2" charset="0"/>
                <a:cs typeface="Arial" panose="020B0604020202020204" pitchFamily="34" charset="0"/>
              </a:rPr>
              <a:t>Enseñar a los estudiantes al cuidado y recolección del medio ambiente.</a:t>
            </a:r>
          </a:p>
        </p:txBody>
      </p:sp>
      <p:sp>
        <p:nvSpPr>
          <p:cNvPr id="11" name="CuadroTexto 2">
            <a:extLst>
              <a:ext uri="{FF2B5EF4-FFF2-40B4-BE49-F238E27FC236}">
                <a16:creationId xmlns:a16="http://schemas.microsoft.com/office/drawing/2014/main" id="{CBC1623A-1371-A9DB-76F0-7A679859169B}"/>
              </a:ext>
            </a:extLst>
          </p:cNvPr>
          <p:cNvSpPr txBox="1"/>
          <p:nvPr/>
        </p:nvSpPr>
        <p:spPr>
          <a:xfrm>
            <a:off x="6019245" y="1327071"/>
            <a:ext cx="1785222" cy="3816429"/>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Aportes:</a:t>
            </a:r>
          </a:p>
          <a:p>
            <a:pPr algn="just"/>
            <a:r>
              <a:rPr lang="es-ES" sz="1200" dirty="0">
                <a:latin typeface="Montserrat Light" panose="00000400000000000000" pitchFamily="2" charset="0"/>
              </a:rPr>
              <a:t>La contaminación de virutas se refiere generalmente a los desechos producidos por los lápices que son utilizados a diarios por los estudiantes. El ODS 12 se enfoca en promover prácticas de producción más limpias y eficientes, así como en reducir la generación de desechos y promover la gestión adecuada de los mismos</a:t>
            </a:r>
            <a:endParaRPr lang="es-MX" sz="1200" dirty="0">
              <a:solidFill>
                <a:schemeClr val="tx1"/>
              </a:solidFill>
              <a:latin typeface="Montserrat Light" panose="00000400000000000000" pitchFamily="2" charset="0"/>
            </a:endParaRPr>
          </a:p>
        </p:txBody>
      </p:sp>
    </p:spTree>
    <p:extLst>
      <p:ext uri="{BB962C8B-B14F-4D97-AF65-F5344CB8AC3E}">
        <p14:creationId xmlns:p14="http://schemas.microsoft.com/office/powerpoint/2010/main" val="3003374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3" name="Imagen 2">
            <a:extLst>
              <a:ext uri="{FF2B5EF4-FFF2-40B4-BE49-F238E27FC236}">
                <a16:creationId xmlns:a16="http://schemas.microsoft.com/office/drawing/2014/main" id="{E0519655-1FD4-4B1F-B75F-A1B8C533A53C}"/>
              </a:ext>
            </a:extLst>
          </p:cNvPr>
          <p:cNvPicPr>
            <a:picLocks noChangeAspect="1"/>
          </p:cNvPicPr>
          <p:nvPr/>
        </p:nvPicPr>
        <p:blipFill>
          <a:blip r:embed="rId3"/>
          <a:stretch>
            <a:fillRect/>
          </a:stretch>
        </p:blipFill>
        <p:spPr>
          <a:xfrm>
            <a:off x="0" y="0"/>
            <a:ext cx="9144000" cy="5143500"/>
          </a:xfrm>
          <a:prstGeom prst="rect">
            <a:avLst/>
          </a:prstGeom>
        </p:spPr>
      </p:pic>
      <p:sp>
        <p:nvSpPr>
          <p:cNvPr id="281" name="Google Shape;281;p36"/>
          <p:cNvSpPr/>
          <p:nvPr/>
        </p:nvSpPr>
        <p:spPr>
          <a:xfrm>
            <a:off x="-231546" y="3130272"/>
            <a:ext cx="2991900" cy="2991900"/>
          </a:xfrm>
          <a:prstGeom prst="ellipse">
            <a:avLst/>
          </a:pr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ítulo 9">
            <a:extLst>
              <a:ext uri="{FF2B5EF4-FFF2-40B4-BE49-F238E27FC236}">
                <a16:creationId xmlns:a16="http://schemas.microsoft.com/office/drawing/2014/main" id="{0A0D9F1F-417D-DD24-9082-18FE340B160D}"/>
              </a:ext>
            </a:extLst>
          </p:cNvPr>
          <p:cNvSpPr>
            <a:spLocks noGrp="1"/>
          </p:cNvSpPr>
          <p:nvPr>
            <p:ph type="title"/>
          </p:nvPr>
        </p:nvSpPr>
        <p:spPr>
          <a:xfrm>
            <a:off x="391257" y="4027321"/>
            <a:ext cx="2931885" cy="482400"/>
          </a:xfrm>
        </p:spPr>
        <p:txBody>
          <a:bodyPr/>
          <a:lstStyle/>
          <a:p>
            <a:r>
              <a:rPr lang="es-ES" sz="2800" dirty="0"/>
              <a:t>Gracias……</a:t>
            </a:r>
            <a:endParaRPr lang="es-CO" sz="2800" dirty="0"/>
          </a:p>
        </p:txBody>
      </p:sp>
      <p:pic>
        <p:nvPicPr>
          <p:cNvPr id="12" name="Imagen 11">
            <a:extLst>
              <a:ext uri="{FF2B5EF4-FFF2-40B4-BE49-F238E27FC236}">
                <a16:creationId xmlns:a16="http://schemas.microsoft.com/office/drawing/2014/main" id="{FF0EA27D-1EBA-02FC-A0B0-465DCF3E861E}"/>
              </a:ext>
            </a:extLst>
          </p:cNvPr>
          <p:cNvPicPr>
            <a:picLocks noChangeAspect="1"/>
          </p:cNvPicPr>
          <p:nvPr/>
        </p:nvPicPr>
        <p:blipFill>
          <a:blip r:embed="rId4">
            <a:biLevel thresh="25000"/>
          </a:blip>
          <a:stretch>
            <a:fillRect/>
          </a:stretch>
        </p:blipFill>
        <p:spPr>
          <a:xfrm>
            <a:off x="269575" y="274321"/>
            <a:ext cx="1261871" cy="466473"/>
          </a:xfrm>
          <a:prstGeom prst="rect">
            <a:avLst/>
          </a:prstGeom>
        </p:spPr>
      </p:pic>
      <p:pic>
        <p:nvPicPr>
          <p:cNvPr id="13" name="Imagen 12">
            <a:extLst>
              <a:ext uri="{FF2B5EF4-FFF2-40B4-BE49-F238E27FC236}">
                <a16:creationId xmlns:a16="http://schemas.microsoft.com/office/drawing/2014/main" id="{AF7CBAC0-C246-B2F0-5F2D-578DC74C66BE}"/>
              </a:ext>
            </a:extLst>
          </p:cNvPr>
          <p:cNvPicPr>
            <a:picLocks noChangeAspect="1"/>
          </p:cNvPicPr>
          <p:nvPr/>
        </p:nvPicPr>
        <p:blipFill>
          <a:blip r:embed="rId5">
            <a:biLevel thresh="25000"/>
          </a:blip>
          <a:stretch>
            <a:fillRect/>
          </a:stretch>
        </p:blipFill>
        <p:spPr>
          <a:xfrm>
            <a:off x="7607809" y="286455"/>
            <a:ext cx="1261870" cy="330856"/>
          </a:xfrm>
          <a:prstGeom prst="rect">
            <a:avLst/>
          </a:prstGeom>
        </p:spPr>
      </p:pic>
      <p:pic>
        <p:nvPicPr>
          <p:cNvPr id="14" name="Imagen 13">
            <a:extLst>
              <a:ext uri="{FF2B5EF4-FFF2-40B4-BE49-F238E27FC236}">
                <a16:creationId xmlns:a16="http://schemas.microsoft.com/office/drawing/2014/main" id="{4CE4361C-CD47-5D14-EA47-D300B7D4D61F}"/>
              </a:ext>
            </a:extLst>
          </p:cNvPr>
          <p:cNvPicPr>
            <a:picLocks noChangeAspect="1"/>
          </p:cNvPicPr>
          <p:nvPr/>
        </p:nvPicPr>
        <p:blipFill>
          <a:blip r:embed="rId6">
            <a:biLevel thresh="25000"/>
          </a:blip>
          <a:stretch>
            <a:fillRect/>
          </a:stretch>
        </p:blipFill>
        <p:spPr>
          <a:xfrm>
            <a:off x="7383156" y="4372353"/>
            <a:ext cx="1629294" cy="50773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br>
              <a:rPr lang="es-ES" sz="3600" b="1" dirty="0">
                <a:solidFill>
                  <a:schemeClr val="tx1"/>
                </a:solidFill>
                <a:latin typeface="Montserrat" pitchFamily="2" charset="0"/>
                <a:ea typeface="Calibri" panose="020F0502020204030204" pitchFamily="34" charset="0"/>
                <a:cs typeface="Calibri" panose="020F0502020204030204" pitchFamily="34" charset="0"/>
              </a:rPr>
            </a:b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pic>
        <p:nvPicPr>
          <p:cNvPr id="4" name="Imagen 3">
            <a:extLst>
              <a:ext uri="{FF2B5EF4-FFF2-40B4-BE49-F238E27FC236}">
                <a16:creationId xmlns:a16="http://schemas.microsoft.com/office/drawing/2014/main" id="{19411434-AC06-D30E-242B-2C0942483933}"/>
              </a:ext>
            </a:extLst>
          </p:cNvPr>
          <p:cNvPicPr>
            <a:picLocks noChangeAspect="1"/>
          </p:cNvPicPr>
          <p:nvPr/>
        </p:nvPicPr>
        <p:blipFill>
          <a:blip r:embed="rId6"/>
          <a:stretch>
            <a:fillRect/>
          </a:stretch>
        </p:blipFill>
        <p:spPr>
          <a:xfrm>
            <a:off x="7640850" y="4372353"/>
            <a:ext cx="1371600" cy="666750"/>
          </a:xfrm>
          <a:prstGeom prst="rect">
            <a:avLst/>
          </a:prstGeom>
        </p:spPr>
      </p:pic>
      <p:sp>
        <p:nvSpPr>
          <p:cNvPr id="13" name="Google Shape;270;p35">
            <a:extLst>
              <a:ext uri="{FF2B5EF4-FFF2-40B4-BE49-F238E27FC236}">
                <a16:creationId xmlns:a16="http://schemas.microsoft.com/office/drawing/2014/main" id="{482B77EA-5A75-881B-6D57-F0814DFF9304}"/>
              </a:ext>
            </a:extLst>
          </p:cNvPr>
          <p:cNvSpPr txBox="1">
            <a:spLocks/>
          </p:cNvSpPr>
          <p:nvPr/>
        </p:nvSpPr>
        <p:spPr>
          <a:xfrm>
            <a:off x="1841058" y="568293"/>
            <a:ext cx="5846281"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MX" sz="2400" b="1" dirty="0">
                <a:solidFill>
                  <a:schemeClr val="tx1"/>
                </a:solidFill>
                <a:cs typeface="Calibri"/>
              </a:rPr>
              <a:t>BEE-CAR</a:t>
            </a:r>
            <a:endParaRPr lang="es-MX" sz="2400" b="1" dirty="0">
              <a:solidFill>
                <a:schemeClr val="tx1"/>
              </a:solidFill>
              <a:latin typeface="Montserrat" pitchFamily="2" charset="0"/>
              <a:cs typeface="Calibri" panose="020F0502020204030204" pitchFamily="34" charset="0"/>
            </a:endParaRPr>
          </a:p>
        </p:txBody>
      </p:sp>
      <p:sp>
        <p:nvSpPr>
          <p:cNvPr id="3" name="Google Shape;270;p35">
            <a:extLst>
              <a:ext uri="{FF2B5EF4-FFF2-40B4-BE49-F238E27FC236}">
                <a16:creationId xmlns:a16="http://schemas.microsoft.com/office/drawing/2014/main" id="{29ED15D9-6D13-80A7-FABF-E1983A95E7F7}"/>
              </a:ext>
            </a:extLst>
          </p:cNvPr>
          <p:cNvSpPr txBox="1">
            <a:spLocks/>
          </p:cNvSpPr>
          <p:nvPr/>
        </p:nvSpPr>
        <p:spPr>
          <a:xfrm>
            <a:off x="821552" y="1802965"/>
            <a:ext cx="2740772"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r>
              <a:rPr lang="es-MX" sz="2400" b="1" dirty="0">
                <a:solidFill>
                  <a:schemeClr val="tx1"/>
                </a:solidFill>
                <a:cs typeface="Calibri"/>
              </a:rPr>
              <a:t>I.E San Antonio de Piojó Técnica en Ecoturismo</a:t>
            </a:r>
            <a:endParaRPr lang="es-MX" sz="2400" b="1" dirty="0">
              <a:solidFill>
                <a:schemeClr val="tx1"/>
              </a:solidFill>
              <a:latin typeface="Montserrat" pitchFamily="2" charset="0"/>
              <a:cs typeface="Calibri" panose="020F0502020204030204" pitchFamily="34" charset="0"/>
            </a:endParaRPr>
          </a:p>
          <a:p>
            <a:r>
              <a:rPr lang="es-MX" sz="2400" b="1" dirty="0">
                <a:solidFill>
                  <a:schemeClr val="tx1"/>
                </a:solidFill>
                <a:cs typeface="Calibri"/>
              </a:rPr>
              <a:t>5° grado</a:t>
            </a:r>
            <a:endParaRPr lang="es-MX" sz="2400" b="1" dirty="0">
              <a:solidFill>
                <a:schemeClr val="tx1"/>
              </a:solidFill>
              <a:latin typeface="Montserrat" pitchFamily="2" charset="0"/>
              <a:cs typeface="Calibri" panose="020F0502020204030204" pitchFamily="34" charset="0"/>
            </a:endParaRPr>
          </a:p>
          <a:p>
            <a:r>
              <a:rPr lang="es-MX" sz="2400" b="1" dirty="0">
                <a:solidFill>
                  <a:schemeClr val="tx1"/>
                </a:solidFill>
                <a:cs typeface="Calibri"/>
              </a:rPr>
              <a:t>Piojó</a:t>
            </a:r>
            <a:endParaRPr lang="es-MX" sz="2400" b="1" dirty="0">
              <a:solidFill>
                <a:schemeClr val="tx1"/>
              </a:solidFill>
              <a:latin typeface="Montserrat" pitchFamily="2" charset="0"/>
              <a:cs typeface="Calibri" panose="020F0502020204030204" pitchFamily="34" charset="0"/>
            </a:endParaRPr>
          </a:p>
          <a:p>
            <a:r>
              <a:rPr lang="es-MX" sz="2400" b="1" dirty="0">
                <a:solidFill>
                  <a:schemeClr val="tx1"/>
                </a:solidFill>
                <a:cs typeface="Calibri"/>
              </a:rPr>
              <a:t>Atlántico</a:t>
            </a:r>
            <a:endParaRPr lang="es-MX" sz="2400" b="1" dirty="0">
              <a:solidFill>
                <a:schemeClr val="tx1"/>
              </a:solidFill>
              <a:latin typeface="Montserrat" pitchFamily="2" charset="0"/>
              <a:cs typeface="Calibri" panose="020F0502020204030204" pitchFamily="34" charset="0"/>
            </a:endParaRPr>
          </a:p>
        </p:txBody>
      </p:sp>
      <p:sp>
        <p:nvSpPr>
          <p:cNvPr id="9" name="CuadroTexto 2">
            <a:extLst>
              <a:ext uri="{FF2B5EF4-FFF2-40B4-BE49-F238E27FC236}">
                <a16:creationId xmlns:a16="http://schemas.microsoft.com/office/drawing/2014/main" id="{29FDC506-DC62-979B-C95A-7D70B5813C43}"/>
              </a:ext>
            </a:extLst>
          </p:cNvPr>
          <p:cNvSpPr txBox="1"/>
          <p:nvPr/>
        </p:nvSpPr>
        <p:spPr>
          <a:xfrm>
            <a:off x="3744693" y="1582360"/>
            <a:ext cx="5124986" cy="2677656"/>
          </a:xfrm>
          <a:prstGeom prst="rect">
            <a:avLst/>
          </a:prstGeom>
          <a:noFill/>
          <a:ln>
            <a:solidFill>
              <a:schemeClr val="accent1"/>
            </a:solidFill>
          </a:ln>
        </p:spPr>
        <p:txBody>
          <a:bodyPr wrap="square" rtlCol="0">
            <a:spAutoFit/>
          </a:bodyPr>
          <a:lstStyle/>
          <a:p>
            <a:pPr algn="just"/>
            <a:r>
              <a:rPr lang="es-MX" dirty="0">
                <a:solidFill>
                  <a:schemeClr val="tx1"/>
                </a:solidFill>
                <a:latin typeface="Montserrat Light" panose="00000400000000000000" pitchFamily="2" charset="0"/>
              </a:rPr>
              <a:t>Imágenes (foto de equipo-IE)</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pic>
        <p:nvPicPr>
          <p:cNvPr id="10" name="Imagen 9">
            <a:extLst>
              <a:ext uri="{FF2B5EF4-FFF2-40B4-BE49-F238E27FC236}">
                <a16:creationId xmlns:a16="http://schemas.microsoft.com/office/drawing/2014/main" id="{6BBE2C99-C4BE-4260-8B78-FE345A9FF6D3}"/>
              </a:ext>
            </a:extLst>
          </p:cNvPr>
          <p:cNvPicPr>
            <a:picLocks noChangeAspect="1"/>
          </p:cNvPicPr>
          <p:nvPr/>
        </p:nvPicPr>
        <p:blipFill>
          <a:blip r:embed="rId7"/>
          <a:stretch>
            <a:fillRect/>
          </a:stretch>
        </p:blipFill>
        <p:spPr>
          <a:xfrm>
            <a:off x="3714437" y="1582361"/>
            <a:ext cx="3570208" cy="2677656"/>
          </a:xfrm>
          <a:prstGeom prst="rect">
            <a:avLst/>
          </a:prstGeom>
        </p:spPr>
      </p:pic>
      <p:pic>
        <p:nvPicPr>
          <p:cNvPr id="12" name="Imagen 11">
            <a:extLst>
              <a:ext uri="{FF2B5EF4-FFF2-40B4-BE49-F238E27FC236}">
                <a16:creationId xmlns:a16="http://schemas.microsoft.com/office/drawing/2014/main" id="{1153EC26-065D-4C80-AB32-E6BB871F44AF}"/>
              </a:ext>
            </a:extLst>
          </p:cNvPr>
          <p:cNvPicPr>
            <a:picLocks noChangeAspect="1"/>
          </p:cNvPicPr>
          <p:nvPr/>
        </p:nvPicPr>
        <p:blipFill>
          <a:blip r:embed="rId8"/>
          <a:stretch>
            <a:fillRect/>
          </a:stretch>
        </p:blipFill>
        <p:spPr>
          <a:xfrm>
            <a:off x="7660917" y="1583637"/>
            <a:ext cx="966248" cy="1203309"/>
          </a:xfrm>
          <a:prstGeom prst="rect">
            <a:avLst/>
          </a:prstGeom>
        </p:spPr>
      </p:pic>
      <p:pic>
        <p:nvPicPr>
          <p:cNvPr id="15" name="Imagen 14">
            <a:extLst>
              <a:ext uri="{FF2B5EF4-FFF2-40B4-BE49-F238E27FC236}">
                <a16:creationId xmlns:a16="http://schemas.microsoft.com/office/drawing/2014/main" id="{3F3F16FF-B4D0-45AA-81D0-D2FC61807788}"/>
              </a:ext>
            </a:extLst>
          </p:cNvPr>
          <p:cNvPicPr>
            <a:picLocks noChangeAspect="1"/>
          </p:cNvPicPr>
          <p:nvPr/>
        </p:nvPicPr>
        <p:blipFill>
          <a:blip r:embed="rId9"/>
          <a:stretch>
            <a:fillRect/>
          </a:stretch>
        </p:blipFill>
        <p:spPr>
          <a:xfrm>
            <a:off x="7607809" y="3063585"/>
            <a:ext cx="1207604" cy="919792"/>
          </a:xfrm>
          <a:prstGeom prst="rect">
            <a:avLst/>
          </a:prstGeom>
        </p:spPr>
      </p:pic>
      <p:sp>
        <p:nvSpPr>
          <p:cNvPr id="11" name="CuadroTexto 10">
            <a:extLst>
              <a:ext uri="{FF2B5EF4-FFF2-40B4-BE49-F238E27FC236}">
                <a16:creationId xmlns:a16="http://schemas.microsoft.com/office/drawing/2014/main" id="{0361D47F-F0D4-4C02-9CD3-731C0F8FFA0F}"/>
              </a:ext>
            </a:extLst>
          </p:cNvPr>
          <p:cNvSpPr txBox="1"/>
          <p:nvPr/>
        </p:nvSpPr>
        <p:spPr>
          <a:xfrm>
            <a:off x="3767926" y="4280223"/>
            <a:ext cx="996272" cy="246221"/>
          </a:xfrm>
          <a:prstGeom prst="rect">
            <a:avLst/>
          </a:prstGeom>
          <a:noFill/>
        </p:spPr>
        <p:txBody>
          <a:bodyPr wrap="square" rtlCol="0">
            <a:spAutoFit/>
          </a:bodyPr>
          <a:lstStyle/>
          <a:p>
            <a:r>
              <a:rPr lang="es-MX" sz="1000" dirty="0"/>
              <a:t>Dan Gómez</a:t>
            </a:r>
            <a:endParaRPr lang="es-CO" sz="1000" dirty="0"/>
          </a:p>
        </p:txBody>
      </p:sp>
      <p:sp>
        <p:nvSpPr>
          <p:cNvPr id="16" name="CuadroTexto 15">
            <a:extLst>
              <a:ext uri="{FF2B5EF4-FFF2-40B4-BE49-F238E27FC236}">
                <a16:creationId xmlns:a16="http://schemas.microsoft.com/office/drawing/2014/main" id="{A832432B-24C0-4117-BF57-A329A4B324B1}"/>
              </a:ext>
            </a:extLst>
          </p:cNvPr>
          <p:cNvSpPr txBox="1"/>
          <p:nvPr/>
        </p:nvSpPr>
        <p:spPr>
          <a:xfrm>
            <a:off x="4720609" y="4267086"/>
            <a:ext cx="1361355" cy="246221"/>
          </a:xfrm>
          <a:prstGeom prst="rect">
            <a:avLst/>
          </a:prstGeom>
          <a:noFill/>
        </p:spPr>
        <p:txBody>
          <a:bodyPr wrap="square" rtlCol="0">
            <a:spAutoFit/>
          </a:bodyPr>
          <a:lstStyle/>
          <a:p>
            <a:r>
              <a:rPr lang="es-MX" sz="1000" dirty="0"/>
              <a:t>Santiago Rodríguez</a:t>
            </a:r>
            <a:endParaRPr lang="es-CO" sz="1000" dirty="0"/>
          </a:p>
        </p:txBody>
      </p:sp>
      <p:sp>
        <p:nvSpPr>
          <p:cNvPr id="17" name="CuadroTexto 16">
            <a:extLst>
              <a:ext uri="{FF2B5EF4-FFF2-40B4-BE49-F238E27FC236}">
                <a16:creationId xmlns:a16="http://schemas.microsoft.com/office/drawing/2014/main" id="{34A88694-A435-4FEA-ADEC-A0ED8BB7D2C6}"/>
              </a:ext>
            </a:extLst>
          </p:cNvPr>
          <p:cNvSpPr txBox="1"/>
          <p:nvPr/>
        </p:nvSpPr>
        <p:spPr>
          <a:xfrm>
            <a:off x="6119603" y="4260016"/>
            <a:ext cx="1188275" cy="246221"/>
          </a:xfrm>
          <a:prstGeom prst="rect">
            <a:avLst/>
          </a:prstGeom>
          <a:noFill/>
        </p:spPr>
        <p:txBody>
          <a:bodyPr wrap="square" rtlCol="0">
            <a:spAutoFit/>
          </a:bodyPr>
          <a:lstStyle/>
          <a:p>
            <a:r>
              <a:rPr lang="es-MX" sz="1000" dirty="0" err="1"/>
              <a:t>Nicolle</a:t>
            </a:r>
            <a:r>
              <a:rPr lang="es-MX" sz="1000" dirty="0"/>
              <a:t> Bolaños</a:t>
            </a:r>
            <a:endParaRPr lang="es-CO" sz="1000" dirty="0"/>
          </a:p>
        </p:txBody>
      </p:sp>
      <p:sp>
        <p:nvSpPr>
          <p:cNvPr id="18" name="CuadroTexto 17">
            <a:extLst>
              <a:ext uri="{FF2B5EF4-FFF2-40B4-BE49-F238E27FC236}">
                <a16:creationId xmlns:a16="http://schemas.microsoft.com/office/drawing/2014/main" id="{FF63613A-99D7-4375-A133-10DE6170EE37}"/>
              </a:ext>
            </a:extLst>
          </p:cNvPr>
          <p:cNvSpPr txBox="1"/>
          <p:nvPr/>
        </p:nvSpPr>
        <p:spPr>
          <a:xfrm>
            <a:off x="7436758" y="2785721"/>
            <a:ext cx="1232356" cy="246221"/>
          </a:xfrm>
          <a:prstGeom prst="rect">
            <a:avLst/>
          </a:prstGeom>
          <a:noFill/>
        </p:spPr>
        <p:txBody>
          <a:bodyPr wrap="square" rtlCol="0">
            <a:spAutoFit/>
          </a:bodyPr>
          <a:lstStyle/>
          <a:p>
            <a:r>
              <a:rPr lang="es-MX" sz="1000" dirty="0"/>
              <a:t>Margarita Sabalza</a:t>
            </a:r>
            <a:endParaRPr lang="es-CO" sz="1000" dirty="0"/>
          </a:p>
        </p:txBody>
      </p:sp>
      <p:sp>
        <p:nvSpPr>
          <p:cNvPr id="19" name="CuadroTexto 18">
            <a:extLst>
              <a:ext uri="{FF2B5EF4-FFF2-40B4-BE49-F238E27FC236}">
                <a16:creationId xmlns:a16="http://schemas.microsoft.com/office/drawing/2014/main" id="{26667637-C5CD-4833-91D6-F6DE5BC7D14D}"/>
              </a:ext>
            </a:extLst>
          </p:cNvPr>
          <p:cNvSpPr txBox="1"/>
          <p:nvPr/>
        </p:nvSpPr>
        <p:spPr>
          <a:xfrm>
            <a:off x="7672841" y="3980735"/>
            <a:ext cx="1196837" cy="246221"/>
          </a:xfrm>
          <a:prstGeom prst="rect">
            <a:avLst/>
          </a:prstGeom>
          <a:noFill/>
        </p:spPr>
        <p:txBody>
          <a:bodyPr wrap="square" rtlCol="0">
            <a:spAutoFit/>
          </a:bodyPr>
          <a:lstStyle/>
          <a:p>
            <a:r>
              <a:rPr lang="es-MX" sz="1000" dirty="0"/>
              <a:t>Esperanza Ripoll</a:t>
            </a:r>
            <a:endParaRPr lang="es-CO" sz="1000" dirty="0"/>
          </a:p>
        </p:txBody>
      </p:sp>
    </p:spTree>
    <p:extLst>
      <p:ext uri="{BB962C8B-B14F-4D97-AF65-F5344CB8AC3E}">
        <p14:creationId xmlns:p14="http://schemas.microsoft.com/office/powerpoint/2010/main" val="315471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br>
              <a:rPr lang="es-ES" sz="3600" b="1" dirty="0">
                <a:solidFill>
                  <a:schemeClr val="tx1"/>
                </a:solidFill>
                <a:latin typeface="Montserrat" pitchFamily="2" charset="0"/>
                <a:ea typeface="Calibri" panose="020F0502020204030204" pitchFamily="34" charset="0"/>
                <a:cs typeface="Calibri" panose="020F0502020204030204" pitchFamily="34" charset="0"/>
              </a:rPr>
            </a:b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pic>
        <p:nvPicPr>
          <p:cNvPr id="9" name="Imagen 8">
            <a:extLst>
              <a:ext uri="{FF2B5EF4-FFF2-40B4-BE49-F238E27FC236}">
                <a16:creationId xmlns:a16="http://schemas.microsoft.com/office/drawing/2014/main" id="{46809D3A-A827-18ED-7E7D-4053A1800541}"/>
              </a:ext>
            </a:extLst>
          </p:cNvPr>
          <p:cNvPicPr>
            <a:picLocks noChangeAspect="1"/>
          </p:cNvPicPr>
          <p:nvPr/>
        </p:nvPicPr>
        <p:blipFill>
          <a:blip r:embed="rId6"/>
          <a:stretch>
            <a:fillRect/>
          </a:stretch>
        </p:blipFill>
        <p:spPr>
          <a:xfrm>
            <a:off x="7687339" y="4476750"/>
            <a:ext cx="1371600" cy="666750"/>
          </a:xfrm>
          <a:prstGeom prst="rect">
            <a:avLst/>
          </a:prstGeom>
        </p:spPr>
      </p:pic>
      <p:sp>
        <p:nvSpPr>
          <p:cNvPr id="2" name="Google Shape;270;p35">
            <a:extLst>
              <a:ext uri="{FF2B5EF4-FFF2-40B4-BE49-F238E27FC236}">
                <a16:creationId xmlns:a16="http://schemas.microsoft.com/office/drawing/2014/main" id="{C50D2EE7-4189-DF3A-19BD-67C35BFF8A2B}"/>
              </a:ext>
            </a:extLst>
          </p:cNvPr>
          <p:cNvSpPr txBox="1">
            <a:spLocks/>
          </p:cNvSpPr>
          <p:nvPr/>
        </p:nvSpPr>
        <p:spPr>
          <a:xfrm>
            <a:off x="1849367" y="571965"/>
            <a:ext cx="5846281"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MX" sz="2400" b="1" dirty="0">
                <a:solidFill>
                  <a:schemeClr val="tx1"/>
                </a:solidFill>
                <a:latin typeface="Montserrat" pitchFamily="2" charset="0"/>
                <a:cs typeface="Calibri" panose="020F0502020204030204" pitchFamily="34" charset="0"/>
              </a:rPr>
              <a:t>Contexto y problema</a:t>
            </a:r>
          </a:p>
          <a:p>
            <a:pPr algn="ctr"/>
            <a:endParaRPr lang="es-MX" sz="2400" b="1" dirty="0">
              <a:solidFill>
                <a:schemeClr val="tx1"/>
              </a:solidFill>
              <a:latin typeface="Montserrat" pitchFamily="2" charset="0"/>
              <a:cs typeface="Calibri" panose="020F0502020204030204" pitchFamily="34" charset="0"/>
            </a:endParaRPr>
          </a:p>
        </p:txBody>
      </p:sp>
      <p:sp>
        <p:nvSpPr>
          <p:cNvPr id="10" name="CuadroTexto 2">
            <a:extLst>
              <a:ext uri="{FF2B5EF4-FFF2-40B4-BE49-F238E27FC236}">
                <a16:creationId xmlns:a16="http://schemas.microsoft.com/office/drawing/2014/main" id="{39F0FBFD-2730-DBE8-55F2-D60BD5982CC5}"/>
              </a:ext>
            </a:extLst>
          </p:cNvPr>
          <p:cNvSpPr txBox="1"/>
          <p:nvPr/>
        </p:nvSpPr>
        <p:spPr>
          <a:xfrm>
            <a:off x="269575" y="1018698"/>
            <a:ext cx="5291253" cy="3447098"/>
          </a:xfrm>
          <a:prstGeom prst="rect">
            <a:avLst/>
          </a:prstGeom>
          <a:noFill/>
        </p:spPr>
        <p:txBody>
          <a:bodyPr wrap="square" rtlCol="0">
            <a:spAutoFit/>
          </a:bodyPr>
          <a:lstStyle/>
          <a:p>
            <a:pPr algn="just"/>
            <a:r>
              <a:rPr lang="es-MX" dirty="0">
                <a:solidFill>
                  <a:schemeClr val="tx1"/>
                </a:solidFill>
                <a:latin typeface="Montserrat Light" panose="00000400000000000000" pitchFamily="2" charset="0"/>
              </a:rPr>
              <a:t>Describir contexto y  problema:</a:t>
            </a:r>
          </a:p>
          <a:p>
            <a:pPr algn="just"/>
            <a:r>
              <a:rPr lang="es-MX" sz="1000" dirty="0">
                <a:effectLst/>
                <a:latin typeface="Arial" panose="020B0604020202020204" pitchFamily="34" charset="0"/>
                <a:ea typeface="Calibri" panose="020F0502020204030204" pitchFamily="34" charset="0"/>
                <a:cs typeface="Times New Roman" panose="02020603050405020304" pitchFamily="18" charset="0"/>
              </a:rPr>
              <a:t> </a:t>
            </a:r>
            <a:r>
              <a:rPr lang="es-MX" sz="1000" dirty="0">
                <a:effectLst/>
                <a:latin typeface="Montserrat Light" panose="00000400000000000000" pitchFamily="2" charset="0"/>
                <a:ea typeface="Calibri" panose="020F0502020204030204" pitchFamily="34" charset="0"/>
                <a:cs typeface="Times New Roman" panose="02020603050405020304" pitchFamily="18" charset="0"/>
              </a:rPr>
              <a:t>La Institución educativa San Antonio de Piojó Técnica en Ecoturismo se halla ubicada en el municipio de Piojó en el departamento del Atlántico, el plantel se encuentra localizado en las faldas de una de sus elevaciones de mayor importancia llamado Cerro de la vieja. Nuestros estudiantes provienen principalmente de veredas y fincas aledañas, la mayoría se encuentran alejados totalmente de la tecnología por lo cual se hace importante realizar diferentes tipos de proyectos en que se incluya esta para fortalecer su conocimiento y aportar una diferencia en su educación. Debido al carácter ecoturístico de la institución se hace necesario fortalecer en los niños el cuidado del medio ambiente, la recolección adecuada de residuos y el mantenimiento de la limpieza en el aula de clase. Debido a que los niños constantemente utilizan sacapuntas sin contenedor y arrojan esta viruta al piso del salón de clase, dando un aspecto de poco aseo. Se busco una forma divertida de hacer esta recolección para fortalecer las normas de aseo y el cuidado del medio ambiente, teniendo en cuenta que esta viruta puede reutilizarse en diferentes actividades de diseños de dibujos en diferentes asignaturas.</a:t>
            </a:r>
            <a:endParaRPr lang="es-CO" sz="1000" dirty="0">
              <a:effectLst/>
              <a:latin typeface="Montserrat Light" panose="00000400000000000000" pitchFamily="2" charset="0"/>
              <a:ea typeface="Calibri" panose="020F0502020204030204" pitchFamily="34" charset="0"/>
              <a:cs typeface="Times New Roman" panose="02020603050405020304" pitchFamily="18" charset="0"/>
            </a:endParaRPr>
          </a:p>
          <a:p>
            <a:pPr algn="just"/>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MX"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MX" sz="1200" dirty="0">
              <a:effectLst/>
              <a:latin typeface="Arial" panose="020B0604020202020204" pitchFamily="34" charset="0"/>
              <a:ea typeface="Calibri" panose="020F0502020204030204" pitchFamily="34" charset="0"/>
            </a:endParaRPr>
          </a:p>
          <a:p>
            <a:pPr algn="just"/>
            <a:endParaRPr lang="es-CO" sz="1200" dirty="0">
              <a:solidFill>
                <a:schemeClr val="tx1"/>
              </a:solidFill>
              <a:latin typeface="Montserrat Light" panose="00000400000000000000" pitchFamily="2" charset="0"/>
            </a:endParaRPr>
          </a:p>
        </p:txBody>
      </p:sp>
      <p:sp>
        <p:nvSpPr>
          <p:cNvPr id="12" name="CuadroTexto 2">
            <a:extLst>
              <a:ext uri="{FF2B5EF4-FFF2-40B4-BE49-F238E27FC236}">
                <a16:creationId xmlns:a16="http://schemas.microsoft.com/office/drawing/2014/main" id="{E648AE24-291C-FF3D-3A71-3329D0E90577}"/>
              </a:ext>
            </a:extLst>
          </p:cNvPr>
          <p:cNvSpPr txBox="1"/>
          <p:nvPr/>
        </p:nvSpPr>
        <p:spPr>
          <a:xfrm>
            <a:off x="417313" y="3753996"/>
            <a:ext cx="5191554" cy="1384995"/>
          </a:xfrm>
          <a:prstGeom prst="rect">
            <a:avLst/>
          </a:prstGeom>
          <a:noFill/>
          <a:ln>
            <a:solidFill>
              <a:schemeClr val="accent1"/>
            </a:solidFill>
          </a:ln>
        </p:spPr>
        <p:txBody>
          <a:bodyPr wrap="square" rtlCol="0">
            <a:spAutoFit/>
          </a:bodyPr>
          <a:lstStyle/>
          <a:p>
            <a:pPr algn="just"/>
            <a:r>
              <a:rPr lang="es-MX" dirty="0">
                <a:solidFill>
                  <a:schemeClr val="tx1"/>
                </a:solidFill>
                <a:latin typeface="Montserrat Light" panose="00000400000000000000" pitchFamily="2" charset="0"/>
              </a:rPr>
              <a:t>Imágenes:</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sp>
        <p:nvSpPr>
          <p:cNvPr id="13" name="CuadroTexto 2">
            <a:extLst>
              <a:ext uri="{FF2B5EF4-FFF2-40B4-BE49-F238E27FC236}">
                <a16:creationId xmlns:a16="http://schemas.microsoft.com/office/drawing/2014/main" id="{49836505-FA9F-3928-3367-40DE65CC065D}"/>
              </a:ext>
            </a:extLst>
          </p:cNvPr>
          <p:cNvSpPr txBox="1"/>
          <p:nvPr/>
        </p:nvSpPr>
        <p:spPr>
          <a:xfrm>
            <a:off x="5560828" y="1480363"/>
            <a:ext cx="3420681" cy="1600438"/>
          </a:xfrm>
          <a:prstGeom prst="rect">
            <a:avLst/>
          </a:prstGeom>
          <a:noFill/>
          <a:ln>
            <a:solidFill>
              <a:schemeClr val="accent1"/>
            </a:solidFill>
          </a:ln>
        </p:spPr>
        <p:txBody>
          <a:bodyPr wrap="square" rtlCol="0">
            <a:spAutoFit/>
          </a:bodyPr>
          <a:lstStyle/>
          <a:p>
            <a:pPr algn="just"/>
            <a:r>
              <a:rPr lang="es-MX" dirty="0">
                <a:solidFill>
                  <a:schemeClr val="tx1"/>
                </a:solidFill>
                <a:latin typeface="Montserrat Light" panose="00000400000000000000" pitchFamily="2" charset="0"/>
              </a:rPr>
              <a:t>Imágenes:</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pic>
        <p:nvPicPr>
          <p:cNvPr id="4" name="Imagen 3">
            <a:extLst>
              <a:ext uri="{FF2B5EF4-FFF2-40B4-BE49-F238E27FC236}">
                <a16:creationId xmlns:a16="http://schemas.microsoft.com/office/drawing/2014/main" id="{3B5238C0-402A-46E8-AD02-C3A42E938025}"/>
              </a:ext>
            </a:extLst>
          </p:cNvPr>
          <p:cNvPicPr>
            <a:picLocks noChangeAspect="1"/>
          </p:cNvPicPr>
          <p:nvPr/>
        </p:nvPicPr>
        <p:blipFill>
          <a:blip r:embed="rId7"/>
          <a:stretch>
            <a:fillRect/>
          </a:stretch>
        </p:blipFill>
        <p:spPr>
          <a:xfrm>
            <a:off x="5560828" y="1497875"/>
            <a:ext cx="3406193" cy="1656888"/>
          </a:xfrm>
          <a:prstGeom prst="rect">
            <a:avLst/>
          </a:prstGeom>
        </p:spPr>
      </p:pic>
      <p:pic>
        <p:nvPicPr>
          <p:cNvPr id="11" name="Imagen 10">
            <a:extLst>
              <a:ext uri="{FF2B5EF4-FFF2-40B4-BE49-F238E27FC236}">
                <a16:creationId xmlns:a16="http://schemas.microsoft.com/office/drawing/2014/main" id="{0D1EA3C2-BE1B-4557-A508-B6B23412A991}"/>
              </a:ext>
            </a:extLst>
          </p:cNvPr>
          <p:cNvPicPr>
            <a:picLocks noChangeAspect="1"/>
          </p:cNvPicPr>
          <p:nvPr/>
        </p:nvPicPr>
        <p:blipFill>
          <a:blip r:embed="rId8"/>
          <a:stretch>
            <a:fillRect/>
          </a:stretch>
        </p:blipFill>
        <p:spPr>
          <a:xfrm>
            <a:off x="3220278" y="3748758"/>
            <a:ext cx="2725617" cy="1325833"/>
          </a:xfrm>
          <a:prstGeom prst="rect">
            <a:avLst/>
          </a:prstGeom>
        </p:spPr>
      </p:pic>
      <p:pic>
        <p:nvPicPr>
          <p:cNvPr id="15" name="Imagen 14">
            <a:extLst>
              <a:ext uri="{FF2B5EF4-FFF2-40B4-BE49-F238E27FC236}">
                <a16:creationId xmlns:a16="http://schemas.microsoft.com/office/drawing/2014/main" id="{92FB2E77-099E-4674-B9CE-A52F0EDFE127}"/>
              </a:ext>
            </a:extLst>
          </p:cNvPr>
          <p:cNvPicPr>
            <a:picLocks noChangeAspect="1"/>
          </p:cNvPicPr>
          <p:nvPr/>
        </p:nvPicPr>
        <p:blipFill>
          <a:blip r:embed="rId9"/>
          <a:stretch>
            <a:fillRect/>
          </a:stretch>
        </p:blipFill>
        <p:spPr>
          <a:xfrm>
            <a:off x="417313" y="3766612"/>
            <a:ext cx="2795367" cy="1359762"/>
          </a:xfrm>
          <a:prstGeom prst="rect">
            <a:avLst/>
          </a:prstGeom>
        </p:spPr>
      </p:pic>
    </p:spTree>
    <p:extLst>
      <p:ext uri="{BB962C8B-B14F-4D97-AF65-F5344CB8AC3E}">
        <p14:creationId xmlns:p14="http://schemas.microsoft.com/office/powerpoint/2010/main" val="3323452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r>
              <a:rPr lang="es-ES" b="1" dirty="0">
                <a:solidFill>
                  <a:schemeClr val="tx1"/>
                </a:solidFill>
                <a:latin typeface="Montserrat" pitchFamily="2" charset="0"/>
                <a:cs typeface="Calibri" panose="020F0502020204030204" pitchFamily="34" charset="0"/>
                <a:sym typeface="Montserrat"/>
              </a:rPr>
              <a:t>Recursos tecnológicos</a:t>
            </a: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sp>
        <p:nvSpPr>
          <p:cNvPr id="2" name="CuadroTexto 2">
            <a:extLst>
              <a:ext uri="{FF2B5EF4-FFF2-40B4-BE49-F238E27FC236}">
                <a16:creationId xmlns:a16="http://schemas.microsoft.com/office/drawing/2014/main" id="{607C006F-716F-D5B0-F036-6441A25AF472}"/>
              </a:ext>
            </a:extLst>
          </p:cNvPr>
          <p:cNvSpPr txBox="1"/>
          <p:nvPr/>
        </p:nvSpPr>
        <p:spPr>
          <a:xfrm>
            <a:off x="360302" y="1661899"/>
            <a:ext cx="5191554" cy="1384995"/>
          </a:xfrm>
          <a:prstGeom prst="rect">
            <a:avLst/>
          </a:prstGeom>
          <a:noFill/>
        </p:spPr>
        <p:txBody>
          <a:bodyPr wrap="square" rtlCol="0">
            <a:spAutoFit/>
          </a:bodyPr>
          <a:lstStyle/>
          <a:p>
            <a:pPr algn="just"/>
            <a:r>
              <a:rPr lang="es-MX" dirty="0">
                <a:solidFill>
                  <a:schemeClr val="tx1"/>
                </a:solidFill>
                <a:latin typeface="Montserrat Light" panose="00000400000000000000" pitchFamily="2" charset="0"/>
              </a:rPr>
              <a:t>Describir los recursos o elementos utilizados para el desarrollo del proyecto o propuesta: Se utilizaron implementos del kit de tecnología, computadores, impresora 3D </a:t>
            </a:r>
            <a:r>
              <a:rPr lang="es-MX" dirty="0" err="1">
                <a:solidFill>
                  <a:schemeClr val="tx1"/>
                </a:solidFill>
                <a:latin typeface="Montserrat Light" panose="00000400000000000000" pitchFamily="2" charset="0"/>
              </a:rPr>
              <a:t>creality</a:t>
            </a:r>
            <a:r>
              <a:rPr lang="es-MX" dirty="0">
                <a:solidFill>
                  <a:schemeClr val="tx1"/>
                </a:solidFill>
                <a:latin typeface="Montserrat Light" panose="00000400000000000000" pitchFamily="2" charset="0"/>
              </a:rPr>
              <a:t>, programa de diseño 3D, el tablero inteligente, otros elementos como botellas plásticas, palitos de paleta, tubo </a:t>
            </a:r>
            <a:r>
              <a:rPr lang="es-MX" dirty="0" err="1">
                <a:solidFill>
                  <a:schemeClr val="tx1"/>
                </a:solidFill>
                <a:latin typeface="Montserrat Light" panose="00000400000000000000" pitchFamily="2" charset="0"/>
              </a:rPr>
              <a:t>pvc</a:t>
            </a:r>
            <a:r>
              <a:rPr lang="es-MX" dirty="0">
                <a:solidFill>
                  <a:schemeClr val="tx1"/>
                </a:solidFill>
                <a:latin typeface="Montserrat Light" panose="00000400000000000000" pitchFamily="2" charset="0"/>
              </a:rPr>
              <a:t>, una elipse plástica.  </a:t>
            </a:r>
            <a:endParaRPr lang="es-CO" dirty="0">
              <a:solidFill>
                <a:schemeClr val="tx1"/>
              </a:solidFill>
              <a:latin typeface="Montserrat Light" panose="00000400000000000000" pitchFamily="2" charset="0"/>
            </a:endParaRPr>
          </a:p>
        </p:txBody>
      </p:sp>
      <p:sp>
        <p:nvSpPr>
          <p:cNvPr id="3" name="CuadroTexto 2">
            <a:extLst>
              <a:ext uri="{FF2B5EF4-FFF2-40B4-BE49-F238E27FC236}">
                <a16:creationId xmlns:a16="http://schemas.microsoft.com/office/drawing/2014/main" id="{DE77FF64-F5A3-B0D4-35DE-EBF51DA67E0A}"/>
              </a:ext>
            </a:extLst>
          </p:cNvPr>
          <p:cNvSpPr txBox="1"/>
          <p:nvPr/>
        </p:nvSpPr>
        <p:spPr>
          <a:xfrm>
            <a:off x="5776168" y="1661899"/>
            <a:ext cx="3213975" cy="1815882"/>
          </a:xfrm>
          <a:prstGeom prst="rect">
            <a:avLst/>
          </a:prstGeom>
          <a:noFill/>
        </p:spPr>
        <p:txBody>
          <a:bodyPr wrap="square" rtlCol="0">
            <a:spAutoFit/>
          </a:bodyPr>
          <a:lstStyle/>
          <a:p>
            <a:pPr algn="just"/>
            <a:r>
              <a:rPr lang="es-MX" dirty="0">
                <a:solidFill>
                  <a:schemeClr val="tx1"/>
                </a:solidFill>
                <a:latin typeface="Montserrat Light" panose="00000400000000000000" pitchFamily="2" charset="0"/>
              </a:rPr>
              <a:t>Listado de recursos:</a:t>
            </a:r>
          </a:p>
          <a:p>
            <a:pPr marL="285750" indent="-285750" algn="just">
              <a:buFont typeface="Arial" panose="020B0604020202020204" pitchFamily="34" charset="0"/>
              <a:buChar char="•"/>
            </a:pPr>
            <a:r>
              <a:rPr lang="es-MX" dirty="0">
                <a:solidFill>
                  <a:schemeClr val="tx1"/>
                </a:solidFill>
                <a:latin typeface="Montserrat Light" panose="00000400000000000000" pitchFamily="2" charset="0"/>
              </a:rPr>
              <a:t>Arduino uno motor </a:t>
            </a:r>
            <a:r>
              <a:rPr lang="es-MX" dirty="0" err="1">
                <a:solidFill>
                  <a:schemeClr val="tx1"/>
                </a:solidFill>
                <a:latin typeface="Montserrat Light" panose="00000400000000000000" pitchFamily="2" charset="0"/>
              </a:rPr>
              <a:t>shield</a:t>
            </a:r>
            <a:endParaRPr lang="es-MX" dirty="0">
              <a:solidFill>
                <a:schemeClr val="tx1"/>
              </a:solidFill>
              <a:latin typeface="Montserrat Light" panose="00000400000000000000" pitchFamily="2" charset="0"/>
            </a:endParaRPr>
          </a:p>
          <a:p>
            <a:pPr marL="285750" indent="-285750" algn="just">
              <a:buFont typeface="Arial" panose="020B0604020202020204" pitchFamily="34" charset="0"/>
              <a:buChar char="•"/>
            </a:pPr>
            <a:r>
              <a:rPr lang="es-MX" dirty="0">
                <a:solidFill>
                  <a:schemeClr val="tx1"/>
                </a:solidFill>
                <a:latin typeface="Montserrat Light" panose="00000400000000000000" pitchFamily="2" charset="0"/>
              </a:rPr>
              <a:t>Placa Arduino uno</a:t>
            </a:r>
          </a:p>
          <a:p>
            <a:pPr marL="285750" indent="-285750" algn="just">
              <a:buFont typeface="Arial" panose="020B0604020202020204" pitchFamily="34" charset="0"/>
              <a:buChar char="•"/>
            </a:pPr>
            <a:r>
              <a:rPr lang="es-MX" dirty="0">
                <a:solidFill>
                  <a:schemeClr val="tx1"/>
                </a:solidFill>
                <a:latin typeface="Montserrat Light" panose="00000400000000000000" pitchFamily="2" charset="0"/>
              </a:rPr>
              <a:t>4 Llantas con motor.</a:t>
            </a:r>
          </a:p>
          <a:p>
            <a:pPr marL="285750" indent="-285750" algn="just">
              <a:buFont typeface="Arial" panose="020B0604020202020204" pitchFamily="34" charset="0"/>
              <a:buChar char="•"/>
            </a:pPr>
            <a:r>
              <a:rPr lang="es-MX" dirty="0">
                <a:solidFill>
                  <a:schemeClr val="tx1"/>
                </a:solidFill>
                <a:latin typeface="Montserrat Light" panose="00000400000000000000" pitchFamily="2" charset="0"/>
              </a:rPr>
              <a:t>Sensor Ultra sonido</a:t>
            </a:r>
          </a:p>
          <a:p>
            <a:pPr marL="285750" indent="-285750" algn="just">
              <a:buFont typeface="Arial" panose="020B0604020202020204" pitchFamily="34" charset="0"/>
              <a:buChar char="•"/>
            </a:pPr>
            <a:r>
              <a:rPr lang="es-MX" dirty="0">
                <a:solidFill>
                  <a:schemeClr val="tx1"/>
                </a:solidFill>
                <a:latin typeface="Montserrat Light" panose="00000400000000000000" pitchFamily="2" charset="0"/>
              </a:rPr>
              <a:t>Servo motor</a:t>
            </a:r>
          </a:p>
          <a:p>
            <a:pPr marL="285750" indent="-285750" algn="just">
              <a:buFont typeface="Arial" panose="020B0604020202020204" pitchFamily="34" charset="0"/>
              <a:buChar char="•"/>
            </a:pPr>
            <a:r>
              <a:rPr lang="es-MX" dirty="0">
                <a:solidFill>
                  <a:schemeClr val="tx1"/>
                </a:solidFill>
                <a:latin typeface="Montserrat Light" panose="00000400000000000000" pitchFamily="2" charset="0"/>
              </a:rPr>
              <a:t>Baterías 9v</a:t>
            </a:r>
          </a:p>
          <a:p>
            <a:pPr marL="285750" indent="-285750" algn="just">
              <a:buFont typeface="Arial" panose="020B0604020202020204" pitchFamily="34" charset="0"/>
              <a:buChar char="•"/>
            </a:pPr>
            <a:r>
              <a:rPr lang="es-MX" dirty="0">
                <a:solidFill>
                  <a:schemeClr val="tx1"/>
                </a:solidFill>
                <a:latin typeface="Montserrat Light" panose="00000400000000000000" pitchFamily="2" charset="0"/>
              </a:rPr>
              <a:t>Motor Básico </a:t>
            </a:r>
          </a:p>
        </p:txBody>
      </p:sp>
      <p:sp>
        <p:nvSpPr>
          <p:cNvPr id="9" name="CuadroTexto 2">
            <a:extLst>
              <a:ext uri="{FF2B5EF4-FFF2-40B4-BE49-F238E27FC236}">
                <a16:creationId xmlns:a16="http://schemas.microsoft.com/office/drawing/2014/main" id="{E3656F06-8AB0-2794-5820-E9B12D399624}"/>
              </a:ext>
            </a:extLst>
          </p:cNvPr>
          <p:cNvSpPr txBox="1"/>
          <p:nvPr/>
        </p:nvSpPr>
        <p:spPr>
          <a:xfrm>
            <a:off x="1412403" y="3267436"/>
            <a:ext cx="3213975" cy="1600438"/>
          </a:xfrm>
          <a:prstGeom prst="rect">
            <a:avLst/>
          </a:prstGeom>
          <a:noFill/>
          <a:ln>
            <a:solidFill>
              <a:schemeClr val="accent1"/>
            </a:solidFill>
          </a:ln>
        </p:spPr>
        <p:txBody>
          <a:bodyPr wrap="square" rtlCol="0">
            <a:spAutoFit/>
          </a:bodyPr>
          <a:lstStyle/>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grpSp>
        <p:nvGrpSpPr>
          <p:cNvPr id="32" name="Grupo 31">
            <a:extLst>
              <a:ext uri="{FF2B5EF4-FFF2-40B4-BE49-F238E27FC236}">
                <a16:creationId xmlns:a16="http://schemas.microsoft.com/office/drawing/2014/main" id="{4E9653A7-3ECB-4402-9CFC-2BEE792783E3}"/>
              </a:ext>
            </a:extLst>
          </p:cNvPr>
          <p:cNvGrpSpPr/>
          <p:nvPr/>
        </p:nvGrpSpPr>
        <p:grpSpPr>
          <a:xfrm>
            <a:off x="1412403" y="3185568"/>
            <a:ext cx="3150664" cy="1682306"/>
            <a:chOff x="-15358" y="2448205"/>
            <a:chExt cx="9287220" cy="3999415"/>
          </a:xfrm>
        </p:grpSpPr>
        <p:grpSp>
          <p:nvGrpSpPr>
            <p:cNvPr id="33" name="Grupo 32">
              <a:extLst>
                <a:ext uri="{FF2B5EF4-FFF2-40B4-BE49-F238E27FC236}">
                  <a16:creationId xmlns:a16="http://schemas.microsoft.com/office/drawing/2014/main" id="{9651BD66-ED14-4937-A785-41E81822709E}"/>
                </a:ext>
              </a:extLst>
            </p:cNvPr>
            <p:cNvGrpSpPr/>
            <p:nvPr/>
          </p:nvGrpSpPr>
          <p:grpSpPr>
            <a:xfrm>
              <a:off x="1820422" y="2585109"/>
              <a:ext cx="3162453" cy="2031146"/>
              <a:chOff x="-1615801" y="2648188"/>
              <a:chExt cx="3170469" cy="2121159"/>
            </a:xfrm>
          </p:grpSpPr>
          <p:pic>
            <p:nvPicPr>
              <p:cNvPr id="52" name="Picture 2" descr="Arduino Uno - R3 Compatible - Electronilab">
                <a:extLst>
                  <a:ext uri="{FF2B5EF4-FFF2-40B4-BE49-F238E27FC236}">
                    <a16:creationId xmlns:a16="http://schemas.microsoft.com/office/drawing/2014/main" id="{BE133C8B-77C5-42A3-84B8-8F6D9C037D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393" y="2648188"/>
                <a:ext cx="1737362" cy="1737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3" name="Rectángulo 52">
                <a:extLst>
                  <a:ext uri="{FF2B5EF4-FFF2-40B4-BE49-F238E27FC236}">
                    <a16:creationId xmlns:a16="http://schemas.microsoft.com/office/drawing/2014/main" id="{E4747C44-67E3-4DFA-BAF8-56F924840D8A}"/>
                  </a:ext>
                </a:extLst>
              </p:cNvPr>
              <p:cNvSpPr/>
              <p:nvPr/>
            </p:nvSpPr>
            <p:spPr>
              <a:xfrm>
                <a:off x="-1615801" y="4292641"/>
                <a:ext cx="3170469" cy="476706"/>
              </a:xfrm>
              <a:prstGeom prst="rect">
                <a:avLst/>
              </a:prstGeom>
              <a:noFill/>
            </p:spPr>
            <p:txBody>
              <a:bodyPr wrap="square" lIns="91440" tIns="45720" rIns="91440" bIns="45720">
                <a:spAutoFit/>
              </a:bodyPr>
              <a:lstStyle/>
              <a:p>
                <a:pPr algn="ctr"/>
                <a:r>
                  <a:rPr lang="es-ES" sz="800" dirty="0">
                    <a:ln w="0"/>
                    <a:effectLst>
                      <a:outerShdw blurRad="38100" dist="19050" dir="2700000" algn="tl" rotWithShape="0">
                        <a:schemeClr val="dk1">
                          <a:alpha val="40000"/>
                        </a:schemeClr>
                      </a:outerShdw>
                    </a:effectLst>
                  </a:rPr>
                  <a:t>Placa Arduino uno</a:t>
                </a:r>
                <a:endParaRPr lang="es-ES" sz="800" b="0" cap="none" spc="0" dirty="0">
                  <a:ln w="0"/>
                  <a:solidFill>
                    <a:schemeClr val="tx1"/>
                  </a:solidFill>
                  <a:effectLst>
                    <a:outerShdw blurRad="38100" dist="19050" dir="2700000" algn="tl" rotWithShape="0">
                      <a:schemeClr val="dk1">
                        <a:alpha val="40000"/>
                      </a:schemeClr>
                    </a:outerShdw>
                  </a:effectLst>
                </a:endParaRPr>
              </a:p>
            </p:txBody>
          </p:sp>
        </p:grpSp>
        <p:grpSp>
          <p:nvGrpSpPr>
            <p:cNvPr id="34" name="Grupo 33">
              <a:extLst>
                <a:ext uri="{FF2B5EF4-FFF2-40B4-BE49-F238E27FC236}">
                  <a16:creationId xmlns:a16="http://schemas.microsoft.com/office/drawing/2014/main" id="{FB53A024-D37F-4DF1-ABDB-B7815355F42B}"/>
                </a:ext>
              </a:extLst>
            </p:cNvPr>
            <p:cNvGrpSpPr/>
            <p:nvPr/>
          </p:nvGrpSpPr>
          <p:grpSpPr>
            <a:xfrm>
              <a:off x="-15358" y="2685121"/>
              <a:ext cx="2072468" cy="2242155"/>
              <a:chOff x="2780668" y="2794594"/>
              <a:chExt cx="2072468" cy="2242155"/>
            </a:xfrm>
          </p:grpSpPr>
          <p:pic>
            <p:nvPicPr>
              <p:cNvPr id="50" name="Imagen 49">
                <a:extLst>
                  <a:ext uri="{FF2B5EF4-FFF2-40B4-BE49-F238E27FC236}">
                    <a16:creationId xmlns:a16="http://schemas.microsoft.com/office/drawing/2014/main" id="{87A14FC5-BA9A-4457-9DAC-82FACBEA7DAF}"/>
                  </a:ext>
                </a:extLst>
              </p:cNvPr>
              <p:cNvPicPr>
                <a:picLocks noChangeAspect="1"/>
              </p:cNvPicPr>
              <p:nvPr/>
            </p:nvPicPr>
            <p:blipFill>
              <a:blip r:embed="rId7"/>
              <a:stretch>
                <a:fillRect/>
              </a:stretch>
            </p:blipFill>
            <p:spPr>
              <a:xfrm>
                <a:off x="2780671" y="2794594"/>
                <a:ext cx="1954530" cy="1563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1" name="Rectángulo 50">
                <a:extLst>
                  <a:ext uri="{FF2B5EF4-FFF2-40B4-BE49-F238E27FC236}">
                    <a16:creationId xmlns:a16="http://schemas.microsoft.com/office/drawing/2014/main" id="{88C07DA5-CEF7-4CBB-9A6E-BDF69259ABC1}"/>
                  </a:ext>
                </a:extLst>
              </p:cNvPr>
              <p:cNvSpPr/>
              <p:nvPr/>
            </p:nvSpPr>
            <p:spPr>
              <a:xfrm rot="10800000" flipV="1">
                <a:off x="2780668" y="3939214"/>
                <a:ext cx="2072468" cy="1097535"/>
              </a:xfrm>
              <a:prstGeom prst="rect">
                <a:avLst/>
              </a:prstGeom>
              <a:noFill/>
            </p:spPr>
            <p:txBody>
              <a:bodyPr wrap="square" lIns="91440" tIns="45720" rIns="91440" bIns="45720">
                <a:spAutoFit/>
              </a:bodyPr>
              <a:lstStyle/>
              <a:p>
                <a:pPr algn="ctr"/>
                <a:r>
                  <a:rPr lang="es-ES" sz="800" dirty="0">
                    <a:ln w="0"/>
                    <a:effectLst>
                      <a:outerShdw blurRad="38100" dist="19050" dir="2700000" algn="tl" rotWithShape="0">
                        <a:schemeClr val="dk1">
                          <a:alpha val="40000"/>
                        </a:schemeClr>
                      </a:outerShdw>
                    </a:effectLst>
                  </a:rPr>
                  <a:t>Arduino uno motor shield</a:t>
                </a:r>
                <a:endParaRPr lang="es-ES" sz="800" b="0" cap="none" spc="0" dirty="0">
                  <a:ln w="0"/>
                  <a:solidFill>
                    <a:schemeClr val="tx1"/>
                  </a:solidFill>
                  <a:effectLst>
                    <a:outerShdw blurRad="38100" dist="19050" dir="2700000" algn="tl" rotWithShape="0">
                      <a:schemeClr val="dk1">
                        <a:alpha val="40000"/>
                      </a:schemeClr>
                    </a:outerShdw>
                  </a:effectLst>
                </a:endParaRPr>
              </a:p>
            </p:txBody>
          </p:sp>
        </p:grpSp>
        <p:grpSp>
          <p:nvGrpSpPr>
            <p:cNvPr id="35" name="Grupo 34">
              <a:extLst>
                <a:ext uri="{FF2B5EF4-FFF2-40B4-BE49-F238E27FC236}">
                  <a16:creationId xmlns:a16="http://schemas.microsoft.com/office/drawing/2014/main" id="{6944CECD-B5D5-439E-A262-0BB77450A9EB}"/>
                </a:ext>
              </a:extLst>
            </p:cNvPr>
            <p:cNvGrpSpPr/>
            <p:nvPr/>
          </p:nvGrpSpPr>
          <p:grpSpPr>
            <a:xfrm>
              <a:off x="4860040" y="2494913"/>
              <a:ext cx="1954531" cy="1864286"/>
              <a:chOff x="4860040" y="2494913"/>
              <a:chExt cx="1954531" cy="1864286"/>
            </a:xfrm>
          </p:grpSpPr>
          <p:pic>
            <p:nvPicPr>
              <p:cNvPr id="48" name="Picture 6" descr="Llanta y motorreductor 65mm 3 a 7.5 VDC - Moviltronics">
                <a:extLst>
                  <a:ext uri="{FF2B5EF4-FFF2-40B4-BE49-F238E27FC236}">
                    <a16:creationId xmlns:a16="http://schemas.microsoft.com/office/drawing/2014/main" id="{2475D351-9B20-4594-A0B0-88DBA7429B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0040" y="2494913"/>
                <a:ext cx="1954531" cy="1604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9" name="Rectángulo 48">
                <a:extLst>
                  <a:ext uri="{FF2B5EF4-FFF2-40B4-BE49-F238E27FC236}">
                    <a16:creationId xmlns:a16="http://schemas.microsoft.com/office/drawing/2014/main" id="{DBBF9A25-4197-478B-B700-9AD36A961529}"/>
                  </a:ext>
                </a:extLst>
              </p:cNvPr>
              <p:cNvSpPr/>
              <p:nvPr/>
            </p:nvSpPr>
            <p:spPr>
              <a:xfrm>
                <a:off x="4982874" y="4099676"/>
                <a:ext cx="1642147" cy="259523"/>
              </a:xfrm>
              <a:prstGeom prst="rect">
                <a:avLst/>
              </a:prstGeom>
              <a:noFill/>
            </p:spPr>
            <p:txBody>
              <a:bodyPr wrap="square" lIns="91440" tIns="45720" rIns="91440" bIns="45720">
                <a:spAutoFit/>
              </a:bodyPr>
              <a:lstStyle/>
              <a:p>
                <a:pPr algn="ctr"/>
                <a:r>
                  <a:rPr lang="es-ES" sz="800" b="0" cap="none" spc="0" dirty="0">
                    <a:ln w="0"/>
                    <a:solidFill>
                      <a:schemeClr val="tx1"/>
                    </a:solidFill>
                    <a:effectLst>
                      <a:outerShdw blurRad="38100" dist="19050" dir="2700000" algn="tl" rotWithShape="0">
                        <a:schemeClr val="dk1">
                          <a:alpha val="40000"/>
                        </a:schemeClr>
                      </a:outerShdw>
                    </a:effectLst>
                  </a:rPr>
                  <a:t>4 llantas </a:t>
                </a:r>
                <a:r>
                  <a:rPr lang="es-ES" sz="800" dirty="0">
                    <a:ln w="0"/>
                    <a:solidFill>
                      <a:schemeClr val="tx1"/>
                    </a:solidFill>
                    <a:effectLst>
                      <a:outerShdw blurRad="38100" dist="19050" dir="2700000" algn="tl" rotWithShape="0">
                        <a:schemeClr val="dk1">
                          <a:alpha val="40000"/>
                        </a:schemeClr>
                      </a:outerShdw>
                    </a:effectLst>
                  </a:rPr>
                  <a:t>con motor</a:t>
                </a:r>
                <a:endParaRPr lang="es-ES" sz="800" b="0" cap="none" spc="0" dirty="0">
                  <a:ln w="0"/>
                  <a:solidFill>
                    <a:schemeClr val="tx1"/>
                  </a:solidFill>
                  <a:effectLst>
                    <a:outerShdw blurRad="38100" dist="19050" dir="2700000" algn="tl" rotWithShape="0">
                      <a:schemeClr val="dk1">
                        <a:alpha val="40000"/>
                      </a:schemeClr>
                    </a:outerShdw>
                  </a:effectLst>
                </a:endParaRPr>
              </a:p>
            </p:txBody>
          </p:sp>
        </p:grpSp>
        <p:grpSp>
          <p:nvGrpSpPr>
            <p:cNvPr id="36" name="Grupo 35">
              <a:extLst>
                <a:ext uri="{FF2B5EF4-FFF2-40B4-BE49-F238E27FC236}">
                  <a16:creationId xmlns:a16="http://schemas.microsoft.com/office/drawing/2014/main" id="{3CA02767-DE23-46F7-809F-34645B70D2F7}"/>
                </a:ext>
              </a:extLst>
            </p:cNvPr>
            <p:cNvGrpSpPr/>
            <p:nvPr/>
          </p:nvGrpSpPr>
          <p:grpSpPr>
            <a:xfrm>
              <a:off x="7472846" y="2448205"/>
              <a:ext cx="1799016" cy="1863418"/>
              <a:chOff x="7472846" y="2448205"/>
              <a:chExt cx="1799016" cy="1863418"/>
            </a:xfrm>
          </p:grpSpPr>
          <p:pic>
            <p:nvPicPr>
              <p:cNvPr id="46" name="Picture 8" descr="Ardobot Robótica SAS Sensor de Distancia de Ultrasonido HC-SR05 / HY-SRF05">
                <a:extLst>
                  <a:ext uri="{FF2B5EF4-FFF2-40B4-BE49-F238E27FC236}">
                    <a16:creationId xmlns:a16="http://schemas.microsoft.com/office/drawing/2014/main" id="{07CD6D96-D27C-4DC7-B120-CC5E95AAF0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2846" y="2448205"/>
                <a:ext cx="1799016" cy="1651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7" name="Rectángulo 46">
                <a:extLst>
                  <a:ext uri="{FF2B5EF4-FFF2-40B4-BE49-F238E27FC236}">
                    <a16:creationId xmlns:a16="http://schemas.microsoft.com/office/drawing/2014/main" id="{519E7764-1C7B-4D50-9A19-E4E54F93714C}"/>
                  </a:ext>
                </a:extLst>
              </p:cNvPr>
              <p:cNvSpPr/>
              <p:nvPr/>
            </p:nvSpPr>
            <p:spPr>
              <a:xfrm>
                <a:off x="7625621" y="4052100"/>
                <a:ext cx="1534212" cy="259523"/>
              </a:xfrm>
              <a:prstGeom prst="rect">
                <a:avLst/>
              </a:prstGeom>
              <a:noFill/>
            </p:spPr>
            <p:txBody>
              <a:bodyPr wrap="none" lIns="91440" tIns="45720" rIns="91440" bIns="45720">
                <a:spAutoFit/>
              </a:bodyPr>
              <a:lstStyle/>
              <a:p>
                <a:pPr algn="ctr"/>
                <a:r>
                  <a:rPr lang="es-ES" sz="800" b="0" cap="none" spc="0" dirty="0">
                    <a:ln w="0"/>
                    <a:solidFill>
                      <a:schemeClr val="tx1"/>
                    </a:solidFill>
                    <a:effectLst>
                      <a:outerShdw blurRad="38100" dist="19050" dir="2700000" algn="tl" rotWithShape="0">
                        <a:schemeClr val="dk1">
                          <a:alpha val="40000"/>
                        </a:schemeClr>
                      </a:outerShdw>
                    </a:effectLst>
                  </a:rPr>
                  <a:t>Sensor ultra sonido</a:t>
                </a:r>
              </a:p>
            </p:txBody>
          </p:sp>
        </p:grpSp>
        <p:grpSp>
          <p:nvGrpSpPr>
            <p:cNvPr id="37" name="Grupo 36">
              <a:extLst>
                <a:ext uri="{FF2B5EF4-FFF2-40B4-BE49-F238E27FC236}">
                  <a16:creationId xmlns:a16="http://schemas.microsoft.com/office/drawing/2014/main" id="{73FD7A8A-767B-4CD1-BB92-E2E3979F1960}"/>
                </a:ext>
              </a:extLst>
            </p:cNvPr>
            <p:cNvGrpSpPr/>
            <p:nvPr/>
          </p:nvGrpSpPr>
          <p:grpSpPr>
            <a:xfrm>
              <a:off x="1378876" y="4854251"/>
              <a:ext cx="1717029" cy="1398741"/>
              <a:chOff x="1400227" y="4753461"/>
              <a:chExt cx="1717029" cy="1398741"/>
            </a:xfrm>
          </p:grpSpPr>
          <p:pic>
            <p:nvPicPr>
              <p:cNvPr id="44" name="Picture 10" descr="Sensors Modules Servo Motor | Sensors Modules">
                <a:extLst>
                  <a:ext uri="{FF2B5EF4-FFF2-40B4-BE49-F238E27FC236}">
                    <a16:creationId xmlns:a16="http://schemas.microsoft.com/office/drawing/2014/main" id="{D0ECC412-CFB3-4E61-9B23-B97373B923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0227" y="4753461"/>
                <a:ext cx="1717029" cy="11991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5" name="Rectángulo 44">
                <a:extLst>
                  <a:ext uri="{FF2B5EF4-FFF2-40B4-BE49-F238E27FC236}">
                    <a16:creationId xmlns:a16="http://schemas.microsoft.com/office/drawing/2014/main" id="{51122A62-0B57-481E-A268-6E77C0832583}"/>
                  </a:ext>
                </a:extLst>
              </p:cNvPr>
              <p:cNvSpPr/>
              <p:nvPr/>
            </p:nvSpPr>
            <p:spPr>
              <a:xfrm>
                <a:off x="1645080" y="5892678"/>
                <a:ext cx="1064928" cy="259524"/>
              </a:xfrm>
              <a:prstGeom prst="rect">
                <a:avLst/>
              </a:prstGeom>
              <a:noFill/>
            </p:spPr>
            <p:txBody>
              <a:bodyPr wrap="none" lIns="91440" tIns="45720" rIns="91440" bIns="45720">
                <a:spAutoFit/>
              </a:bodyPr>
              <a:lstStyle/>
              <a:p>
                <a:pPr algn="ctr"/>
                <a:r>
                  <a:rPr lang="es-ES" sz="800" dirty="0">
                    <a:ln w="0"/>
                    <a:effectLst>
                      <a:outerShdw blurRad="38100" dist="19050" dir="2700000" algn="tl" rotWithShape="0">
                        <a:schemeClr val="dk1">
                          <a:alpha val="40000"/>
                        </a:schemeClr>
                      </a:outerShdw>
                    </a:effectLst>
                  </a:rPr>
                  <a:t>Servo motor</a:t>
                </a:r>
                <a:endParaRPr lang="es-ES" sz="800" b="0" cap="none" spc="0" dirty="0">
                  <a:ln w="0"/>
                  <a:solidFill>
                    <a:schemeClr val="tx1"/>
                  </a:solidFill>
                  <a:effectLst>
                    <a:outerShdw blurRad="38100" dist="19050" dir="2700000" algn="tl" rotWithShape="0">
                      <a:schemeClr val="dk1">
                        <a:alpha val="40000"/>
                      </a:schemeClr>
                    </a:outerShdw>
                  </a:effectLst>
                </a:endParaRPr>
              </a:p>
            </p:txBody>
          </p:sp>
        </p:grpSp>
        <p:grpSp>
          <p:nvGrpSpPr>
            <p:cNvPr id="38" name="Grupo 37">
              <a:extLst>
                <a:ext uri="{FF2B5EF4-FFF2-40B4-BE49-F238E27FC236}">
                  <a16:creationId xmlns:a16="http://schemas.microsoft.com/office/drawing/2014/main" id="{7099784A-C499-4B01-B651-8F8092A81F44}"/>
                </a:ext>
              </a:extLst>
            </p:cNvPr>
            <p:cNvGrpSpPr/>
            <p:nvPr/>
          </p:nvGrpSpPr>
          <p:grpSpPr>
            <a:xfrm>
              <a:off x="3594891" y="4645162"/>
              <a:ext cx="2195883" cy="1802458"/>
              <a:chOff x="3594891" y="4645162"/>
              <a:chExt cx="2195883" cy="1802458"/>
            </a:xfrm>
          </p:grpSpPr>
          <p:pic>
            <p:nvPicPr>
              <p:cNvPr id="42" name="Picture 12" descr="Batería 9V GP">
                <a:extLst>
                  <a:ext uri="{FF2B5EF4-FFF2-40B4-BE49-F238E27FC236}">
                    <a16:creationId xmlns:a16="http://schemas.microsoft.com/office/drawing/2014/main" id="{381E5618-D62E-4478-BBD6-ED6E3E0998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94891" y="4645162"/>
                <a:ext cx="1607527" cy="13062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Rectángulo 42">
                <a:extLst>
                  <a:ext uri="{FF2B5EF4-FFF2-40B4-BE49-F238E27FC236}">
                    <a16:creationId xmlns:a16="http://schemas.microsoft.com/office/drawing/2014/main" id="{46D0FA57-319C-49C6-B449-5FBCC789721B}"/>
                  </a:ext>
                </a:extLst>
              </p:cNvPr>
              <p:cNvSpPr/>
              <p:nvPr/>
            </p:nvSpPr>
            <p:spPr>
              <a:xfrm>
                <a:off x="3594894" y="5935436"/>
                <a:ext cx="2195880" cy="512184"/>
              </a:xfrm>
              <a:prstGeom prst="rect">
                <a:avLst/>
              </a:prstGeom>
              <a:noFill/>
            </p:spPr>
            <p:txBody>
              <a:bodyPr wrap="square" lIns="91440" tIns="45720" rIns="91440" bIns="45720">
                <a:spAutoFit/>
              </a:bodyPr>
              <a:lstStyle/>
              <a:p>
                <a:pPr algn="ctr"/>
                <a:r>
                  <a:rPr lang="es-ES" sz="800" b="0" cap="none" spc="0" dirty="0">
                    <a:ln w="0"/>
                    <a:solidFill>
                      <a:schemeClr val="tx1"/>
                    </a:solidFill>
                    <a:effectLst>
                      <a:outerShdw blurRad="38100" dist="19050" dir="2700000" algn="tl" rotWithShape="0">
                        <a:schemeClr val="dk1">
                          <a:alpha val="40000"/>
                        </a:schemeClr>
                      </a:outerShdw>
                    </a:effectLst>
                  </a:rPr>
                  <a:t>Baterías 9V</a:t>
                </a:r>
              </a:p>
            </p:txBody>
          </p:sp>
        </p:grpSp>
        <p:grpSp>
          <p:nvGrpSpPr>
            <p:cNvPr id="39" name="Grupo 38">
              <a:extLst>
                <a:ext uri="{FF2B5EF4-FFF2-40B4-BE49-F238E27FC236}">
                  <a16:creationId xmlns:a16="http://schemas.microsoft.com/office/drawing/2014/main" id="{66E56A86-9B28-48CD-AEC9-A059B2F24BEC}"/>
                </a:ext>
              </a:extLst>
            </p:cNvPr>
            <p:cNvGrpSpPr/>
            <p:nvPr/>
          </p:nvGrpSpPr>
          <p:grpSpPr>
            <a:xfrm>
              <a:off x="6796023" y="4464200"/>
              <a:ext cx="1483635" cy="1484558"/>
              <a:chOff x="6796023" y="4464200"/>
              <a:chExt cx="1483635" cy="1484558"/>
            </a:xfrm>
          </p:grpSpPr>
          <p:pic>
            <p:nvPicPr>
              <p:cNvPr id="40" name="Imagen 39">
                <a:extLst>
                  <a:ext uri="{FF2B5EF4-FFF2-40B4-BE49-F238E27FC236}">
                    <a16:creationId xmlns:a16="http://schemas.microsoft.com/office/drawing/2014/main" id="{E13AECD2-8F8C-428B-B8EA-359431993B56}"/>
                  </a:ext>
                </a:extLst>
              </p:cNvPr>
              <p:cNvPicPr>
                <a:picLocks noChangeAspect="1"/>
              </p:cNvPicPr>
              <p:nvPr/>
            </p:nvPicPr>
            <p:blipFill>
              <a:blip r:embed="rId12"/>
              <a:stretch>
                <a:fillRect/>
              </a:stretch>
            </p:blipFill>
            <p:spPr>
              <a:xfrm>
                <a:off x="6796023" y="4464200"/>
                <a:ext cx="1353640" cy="13319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1" name="Rectángulo 40">
                <a:extLst>
                  <a:ext uri="{FF2B5EF4-FFF2-40B4-BE49-F238E27FC236}">
                    <a16:creationId xmlns:a16="http://schemas.microsoft.com/office/drawing/2014/main" id="{F830512A-377C-4361-99C9-026681783B03}"/>
                  </a:ext>
                </a:extLst>
              </p:cNvPr>
              <p:cNvSpPr/>
              <p:nvPr/>
            </p:nvSpPr>
            <p:spPr>
              <a:xfrm>
                <a:off x="6796023" y="5689234"/>
                <a:ext cx="1483635" cy="259524"/>
              </a:xfrm>
              <a:prstGeom prst="rect">
                <a:avLst/>
              </a:prstGeom>
              <a:noFill/>
            </p:spPr>
            <p:txBody>
              <a:bodyPr wrap="square" lIns="91440" tIns="45720" rIns="91440" bIns="45720">
                <a:spAutoFit/>
              </a:bodyPr>
              <a:lstStyle/>
              <a:p>
                <a:pPr algn="ctr"/>
                <a:r>
                  <a:rPr lang="es-ES" sz="800" b="0" cap="none" spc="0" dirty="0">
                    <a:ln w="0"/>
                    <a:solidFill>
                      <a:schemeClr val="tx1"/>
                    </a:solidFill>
                    <a:effectLst>
                      <a:outerShdw blurRad="38100" dist="19050" dir="2700000" algn="tl" rotWithShape="0">
                        <a:schemeClr val="dk1">
                          <a:alpha val="40000"/>
                        </a:schemeClr>
                      </a:outerShdw>
                    </a:effectLst>
                  </a:rPr>
                  <a:t>Motor básico</a:t>
                </a:r>
              </a:p>
            </p:txBody>
          </p:sp>
        </p:grpSp>
      </p:grpSp>
    </p:spTree>
    <p:extLst>
      <p:ext uri="{BB962C8B-B14F-4D97-AF65-F5344CB8AC3E}">
        <p14:creationId xmlns:p14="http://schemas.microsoft.com/office/powerpoint/2010/main" val="389301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sym typeface="Montserrat"/>
              </a:rPr>
              <a:t>Metodología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1596380" y="1677287"/>
            <a:ext cx="6011429" cy="1600438"/>
          </a:xfrm>
          <a:prstGeom prst="rect">
            <a:avLst/>
          </a:prstGeom>
          <a:noFill/>
        </p:spPr>
        <p:txBody>
          <a:bodyPr wrap="square" rtlCol="0">
            <a:spAutoFit/>
          </a:bodyPr>
          <a:lstStyle/>
          <a:p>
            <a:pPr algn="just"/>
            <a:r>
              <a:rPr lang="es-MX" dirty="0">
                <a:solidFill>
                  <a:schemeClr val="tx1"/>
                </a:solidFill>
                <a:latin typeface="Montserrat Light" panose="00000400000000000000" pitchFamily="2" charset="0"/>
              </a:rPr>
              <a:t>El presente proyecto tiene como meta el diseñar un prototipo para recoger virutas del piso de las aulas de clase, utilizando una aspiradora y un carro recolector. Teniendo en cuenta el desplazamiento del vehículo por todo el aula evitando los obstáculos que se puedan presentar en el proceso. Se describe la solución paso a paso.</a:t>
            </a:r>
          </a:p>
          <a:p>
            <a:pPr algn="just"/>
            <a:r>
              <a:rPr lang="es-MX" dirty="0">
                <a:solidFill>
                  <a:schemeClr val="tx1"/>
                </a:solidFill>
                <a:latin typeface="Montserrat Light" panose="00000400000000000000" pitchFamily="2" charset="0"/>
              </a:rPr>
              <a:t>Asignando roles a cada uno de los integrantes del trabajo.</a:t>
            </a:r>
            <a:endParaRPr lang="es-CO"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Tree>
    <p:extLst>
      <p:ext uri="{BB962C8B-B14F-4D97-AF65-F5344CB8AC3E}">
        <p14:creationId xmlns:p14="http://schemas.microsoft.com/office/powerpoint/2010/main" val="1443090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761944" y="1329069"/>
            <a:ext cx="3489293" cy="2893100"/>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1</a:t>
            </a:r>
          </a:p>
          <a:p>
            <a:pPr algn="just"/>
            <a:endParaRPr lang="es-MX"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Preparación: Nos organizamos en grupo de 5 integrantes, cada uno tendrá asignado un rol para la realización del trabajo.</a:t>
            </a:r>
          </a:p>
          <a:p>
            <a:pPr algn="just"/>
            <a:r>
              <a:rPr lang="es-MX" b="0" i="0" dirty="0">
                <a:solidFill>
                  <a:schemeClr val="tx1"/>
                </a:solidFill>
                <a:effectLst/>
                <a:latin typeface="Montserrat Light" panose="00000400000000000000" pitchFamily="2" charset="0"/>
              </a:rPr>
              <a:t>El trabajo</a:t>
            </a:r>
            <a:r>
              <a:rPr lang="es-MX" dirty="0">
                <a:solidFill>
                  <a:schemeClr val="tx1"/>
                </a:solidFill>
                <a:latin typeface="Montserrat Light" panose="00000400000000000000" pitchFamily="2" charset="0"/>
              </a:rPr>
              <a:t> colaborativo </a:t>
            </a:r>
            <a:r>
              <a:rPr lang="es-MX" b="0" i="0" dirty="0">
                <a:solidFill>
                  <a:schemeClr val="tx1"/>
                </a:solidFill>
                <a:effectLst/>
                <a:latin typeface="Montserrat Light" panose="00000400000000000000" pitchFamily="2" charset="0"/>
              </a:rPr>
              <a:t> es fundamental para el grupo, aquí compartirán ideas y opiniones de cada uno de los compañeros.</a:t>
            </a:r>
          </a:p>
          <a:p>
            <a:pPr algn="just"/>
            <a:r>
              <a:rPr lang="es-MX" dirty="0">
                <a:solidFill>
                  <a:schemeClr val="tx1"/>
                </a:solidFill>
                <a:latin typeface="Montserrat Light" panose="00000400000000000000" pitchFamily="2" charset="0"/>
              </a:rPr>
              <a:t>Dependiendo el rol a desempeñar se debe tener en cuenta las tareas a cargo.</a:t>
            </a:r>
            <a:endParaRPr lang="es-CO"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CuadroTexto 2">
            <a:extLst>
              <a:ext uri="{FF2B5EF4-FFF2-40B4-BE49-F238E27FC236}">
                <a16:creationId xmlns:a16="http://schemas.microsoft.com/office/drawing/2014/main" id="{4ABF85F7-CF96-7A60-27CC-C0C47578F2A3}"/>
              </a:ext>
            </a:extLst>
          </p:cNvPr>
          <p:cNvSpPr txBox="1"/>
          <p:nvPr/>
        </p:nvSpPr>
        <p:spPr>
          <a:xfrm>
            <a:off x="5022718" y="1329069"/>
            <a:ext cx="3489293" cy="3139321"/>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2.</a:t>
            </a:r>
          </a:p>
          <a:p>
            <a:pPr algn="just"/>
            <a:endParaRPr lang="es-MX" dirty="0">
              <a:solidFill>
                <a:schemeClr val="tx1"/>
              </a:solidFill>
              <a:latin typeface="Montserrat Light" panose="00000400000000000000" pitchFamily="2" charset="0"/>
            </a:endParaRPr>
          </a:p>
          <a:p>
            <a:pPr algn="just"/>
            <a:r>
              <a:rPr lang="es-MX" sz="1200" dirty="0">
                <a:solidFill>
                  <a:schemeClr val="tx1"/>
                </a:solidFill>
                <a:latin typeface="Montserrat Light" panose="00000400000000000000" pitchFamily="2" charset="0"/>
              </a:rPr>
              <a:t>Roles de trabajo del equipo</a:t>
            </a:r>
          </a:p>
          <a:p>
            <a:pPr marL="285750" indent="-285750" algn="just">
              <a:buFont typeface="Arial" panose="020B0604020202020204" pitchFamily="34" charset="0"/>
              <a:buChar char="•"/>
            </a:pPr>
            <a:r>
              <a:rPr lang="es-MX" sz="1200" dirty="0">
                <a:solidFill>
                  <a:schemeClr val="tx1"/>
                </a:solidFill>
                <a:latin typeface="Montserrat Light" panose="00000400000000000000" pitchFamily="2" charset="0"/>
              </a:rPr>
              <a:t>Coordinador: será el encargado de liderar y administrar los recursos del grupo.</a:t>
            </a:r>
          </a:p>
          <a:p>
            <a:pPr marL="285750" indent="-285750" algn="just">
              <a:buFont typeface="Arial" panose="020B0604020202020204" pitchFamily="34" charset="0"/>
              <a:buChar char="•"/>
            </a:pPr>
            <a:r>
              <a:rPr lang="es-MX" sz="1200" dirty="0">
                <a:solidFill>
                  <a:schemeClr val="tx1"/>
                </a:solidFill>
                <a:latin typeface="Montserrat Light" panose="00000400000000000000" pitchFamily="2" charset="0"/>
              </a:rPr>
              <a:t>Diseñador: Se encarga del diseño en 3D en el computador y su impresión.</a:t>
            </a:r>
          </a:p>
          <a:p>
            <a:pPr marL="285750" indent="-285750" algn="just">
              <a:buFont typeface="Arial" panose="020B0604020202020204" pitchFamily="34" charset="0"/>
              <a:buChar char="•"/>
            </a:pPr>
            <a:r>
              <a:rPr lang="es-MX" sz="1200" dirty="0">
                <a:solidFill>
                  <a:schemeClr val="tx1"/>
                </a:solidFill>
                <a:latin typeface="Montserrat Light" panose="00000400000000000000" pitchFamily="2" charset="0"/>
              </a:rPr>
              <a:t>Ingeniero: Se encarga de los componentes y su distribución.</a:t>
            </a:r>
          </a:p>
          <a:p>
            <a:pPr marL="285750" indent="-285750" algn="just">
              <a:buFont typeface="Arial" panose="020B0604020202020204" pitchFamily="34" charset="0"/>
              <a:buChar char="•"/>
            </a:pPr>
            <a:r>
              <a:rPr lang="es-MX" sz="1200" dirty="0">
                <a:solidFill>
                  <a:schemeClr val="tx1"/>
                </a:solidFill>
                <a:latin typeface="Montserrat Light" panose="00000400000000000000" pitchFamily="2" charset="0"/>
              </a:rPr>
              <a:t>Programador: programa la placa para que el servo motor detecte y los moteres se muevan.</a:t>
            </a:r>
          </a:p>
          <a:p>
            <a:pPr marL="285750" indent="-285750" algn="just">
              <a:buFont typeface="Arial" panose="020B0604020202020204" pitchFamily="34" charset="0"/>
              <a:buChar char="•"/>
            </a:pPr>
            <a:r>
              <a:rPr lang="es-MX" sz="1200" dirty="0">
                <a:solidFill>
                  <a:schemeClr val="tx1"/>
                </a:solidFill>
                <a:latin typeface="Montserrat Light" panose="00000400000000000000" pitchFamily="2" charset="0"/>
              </a:rPr>
              <a:t>Constructor: Arma el prototipo y le da los toques finales.</a:t>
            </a:r>
          </a:p>
          <a:p>
            <a:pPr algn="just"/>
            <a:endParaRPr lang="es-MX" dirty="0">
              <a:solidFill>
                <a:schemeClr val="tx1"/>
              </a:solidFill>
              <a:latin typeface="Montserrat Light" panose="00000400000000000000" pitchFamily="2" charset="0"/>
            </a:endParaRPr>
          </a:p>
        </p:txBody>
      </p:sp>
    </p:spTree>
    <p:extLst>
      <p:ext uri="{BB962C8B-B14F-4D97-AF65-F5344CB8AC3E}">
        <p14:creationId xmlns:p14="http://schemas.microsoft.com/office/powerpoint/2010/main" val="3086581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2" name="CuadroTexto 2">
            <a:extLst>
              <a:ext uri="{FF2B5EF4-FFF2-40B4-BE49-F238E27FC236}">
                <a16:creationId xmlns:a16="http://schemas.microsoft.com/office/drawing/2014/main" id="{5D09C4AE-6C2A-E35C-BF5C-301A4A70EE53}"/>
              </a:ext>
            </a:extLst>
          </p:cNvPr>
          <p:cNvSpPr txBox="1"/>
          <p:nvPr/>
        </p:nvSpPr>
        <p:spPr>
          <a:xfrm>
            <a:off x="1026287" y="1329069"/>
            <a:ext cx="3489293" cy="3539430"/>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3.</a:t>
            </a:r>
          </a:p>
          <a:p>
            <a:pPr algn="just"/>
            <a:endParaRPr lang="es-MX" b="1"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Alistamiento de recursos o elementos:</a:t>
            </a:r>
          </a:p>
          <a:p>
            <a:pPr algn="just"/>
            <a:endParaRPr lang="es-MX"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p:txBody>
      </p:sp>
      <p:graphicFrame>
        <p:nvGraphicFramePr>
          <p:cNvPr id="9" name="Tabla 9">
            <a:extLst>
              <a:ext uri="{FF2B5EF4-FFF2-40B4-BE49-F238E27FC236}">
                <a16:creationId xmlns:a16="http://schemas.microsoft.com/office/drawing/2014/main" id="{1ECF8536-BE3C-3B09-8328-A92954667A5D}"/>
              </a:ext>
            </a:extLst>
          </p:cNvPr>
          <p:cNvGraphicFramePr>
            <a:graphicFrameLocks noGrp="1"/>
          </p:cNvGraphicFramePr>
          <p:nvPr>
            <p:extLst>
              <p:ext uri="{D42A27DB-BD31-4B8C-83A1-F6EECF244321}">
                <p14:modId xmlns:p14="http://schemas.microsoft.com/office/powerpoint/2010/main" val="1023706703"/>
              </p:ext>
            </p:extLst>
          </p:nvPr>
        </p:nvGraphicFramePr>
        <p:xfrm>
          <a:off x="972544" y="2571750"/>
          <a:ext cx="3882012" cy="1259840"/>
        </p:xfrm>
        <a:graphic>
          <a:graphicData uri="http://schemas.openxmlformats.org/drawingml/2006/table">
            <a:tbl>
              <a:tblPr firstRow="1" bandRow="1">
                <a:tableStyleId>{32C5FAD2-183E-495A-88D6-5BC58F5F2225}</a:tableStyleId>
              </a:tblPr>
              <a:tblGrid>
                <a:gridCol w="432861">
                  <a:extLst>
                    <a:ext uri="{9D8B030D-6E8A-4147-A177-3AD203B41FA5}">
                      <a16:colId xmlns:a16="http://schemas.microsoft.com/office/drawing/2014/main" val="2049008832"/>
                    </a:ext>
                  </a:extLst>
                </a:gridCol>
                <a:gridCol w="3449151">
                  <a:extLst>
                    <a:ext uri="{9D8B030D-6E8A-4147-A177-3AD203B41FA5}">
                      <a16:colId xmlns:a16="http://schemas.microsoft.com/office/drawing/2014/main" val="1004225240"/>
                    </a:ext>
                  </a:extLst>
                </a:gridCol>
              </a:tblGrid>
              <a:tr h="370840">
                <a:tc>
                  <a:txBody>
                    <a:bodyPr/>
                    <a:lstStyle/>
                    <a:p>
                      <a:r>
                        <a:rPr lang="es-MX" dirty="0"/>
                        <a:t>1</a:t>
                      </a:r>
                      <a:endParaRPr lang="es-CO" dirty="0"/>
                    </a:p>
                  </a:txBody>
                  <a:tcPr/>
                </a:tc>
                <a:tc>
                  <a:txBody>
                    <a:bodyPr/>
                    <a:lstStyle/>
                    <a:p>
                      <a:r>
                        <a:rPr lang="es-MX" dirty="0">
                          <a:latin typeface="Montserrat Light" panose="00000400000000000000" pitchFamily="2" charset="0"/>
                        </a:rPr>
                        <a:t>Implementos Tecnológicos, componentes, piezas impresas 3D </a:t>
                      </a:r>
                      <a:endParaRPr lang="es-CO" dirty="0">
                        <a:latin typeface="Montserrat Light" panose="00000400000000000000" pitchFamily="2" charset="0"/>
                      </a:endParaRPr>
                    </a:p>
                  </a:txBody>
                  <a:tcPr/>
                </a:tc>
                <a:extLst>
                  <a:ext uri="{0D108BD9-81ED-4DB2-BD59-A6C34878D82A}">
                    <a16:rowId xmlns:a16="http://schemas.microsoft.com/office/drawing/2014/main" val="2534544465"/>
                  </a:ext>
                </a:extLst>
              </a:tr>
              <a:tr h="370840">
                <a:tc>
                  <a:txBody>
                    <a:bodyPr/>
                    <a:lstStyle/>
                    <a:p>
                      <a:r>
                        <a:rPr lang="es-MX" dirty="0"/>
                        <a:t>2</a:t>
                      </a:r>
                      <a:endParaRPr lang="es-CO" dirty="0"/>
                    </a:p>
                  </a:txBody>
                  <a:tcPr/>
                </a:tc>
                <a:tc>
                  <a:txBody>
                    <a:bodyPr/>
                    <a:lstStyle/>
                    <a:p>
                      <a:r>
                        <a:rPr lang="es-MX" dirty="0">
                          <a:latin typeface="Montserrat Light" panose="00000400000000000000" pitchFamily="2" charset="0"/>
                        </a:rPr>
                        <a:t>Piezas plásticas, elipse, palitos, goma</a:t>
                      </a:r>
                      <a:endParaRPr lang="es-CO" dirty="0">
                        <a:latin typeface="Montserrat Light" panose="00000400000000000000" pitchFamily="2" charset="0"/>
                      </a:endParaRPr>
                    </a:p>
                  </a:txBody>
                  <a:tcPr/>
                </a:tc>
                <a:extLst>
                  <a:ext uri="{0D108BD9-81ED-4DB2-BD59-A6C34878D82A}">
                    <a16:rowId xmlns:a16="http://schemas.microsoft.com/office/drawing/2014/main" val="2547097663"/>
                  </a:ext>
                </a:extLst>
              </a:tr>
              <a:tr h="370840">
                <a:tc>
                  <a:txBody>
                    <a:bodyPr/>
                    <a:lstStyle/>
                    <a:p>
                      <a:r>
                        <a:rPr lang="es-MX" dirty="0"/>
                        <a:t>3</a:t>
                      </a:r>
                      <a:endParaRPr lang="es-CO" dirty="0"/>
                    </a:p>
                  </a:txBody>
                  <a:tcPr/>
                </a:tc>
                <a:tc>
                  <a:txBody>
                    <a:bodyPr/>
                    <a:lstStyle/>
                    <a:p>
                      <a:r>
                        <a:rPr lang="es-MX" dirty="0">
                          <a:latin typeface="Montserrat Light" panose="00000400000000000000" pitchFamily="2" charset="0"/>
                        </a:rPr>
                        <a:t>Programa de la placa completo.</a:t>
                      </a:r>
                    </a:p>
                  </a:txBody>
                  <a:tcPr/>
                </a:tc>
                <a:extLst>
                  <a:ext uri="{0D108BD9-81ED-4DB2-BD59-A6C34878D82A}">
                    <a16:rowId xmlns:a16="http://schemas.microsoft.com/office/drawing/2014/main" val="30236832"/>
                  </a:ext>
                </a:extLst>
              </a:tr>
            </a:tbl>
          </a:graphicData>
        </a:graphic>
      </p:graphicFrame>
      <p:sp>
        <p:nvSpPr>
          <p:cNvPr id="10" name="CuadroTexto 2">
            <a:extLst>
              <a:ext uri="{FF2B5EF4-FFF2-40B4-BE49-F238E27FC236}">
                <a16:creationId xmlns:a16="http://schemas.microsoft.com/office/drawing/2014/main" id="{F219E0EA-DBEB-A7B1-3C57-AC937F2ACFA1}"/>
              </a:ext>
            </a:extLst>
          </p:cNvPr>
          <p:cNvSpPr txBox="1"/>
          <p:nvPr/>
        </p:nvSpPr>
        <p:spPr>
          <a:xfrm>
            <a:off x="5161727" y="1340643"/>
            <a:ext cx="3489293" cy="3139321"/>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4.</a:t>
            </a:r>
            <a:endParaRPr lang="es-MX"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Desarrollo práctico del ejercicio:</a:t>
            </a:r>
          </a:p>
          <a:p>
            <a:pPr algn="just"/>
            <a:r>
              <a:rPr lang="es-MX" dirty="0">
                <a:solidFill>
                  <a:schemeClr val="tx1"/>
                </a:solidFill>
                <a:latin typeface="Montserrat Light" panose="00000400000000000000" pitchFamily="2" charset="0"/>
              </a:rPr>
              <a:t>Describir la solución del problema</a:t>
            </a:r>
          </a:p>
          <a:p>
            <a:pPr algn="just"/>
            <a:r>
              <a:rPr lang="es-MX" sz="1200" dirty="0">
                <a:effectLst/>
                <a:latin typeface="Montserrat Light" panose="00000400000000000000" pitchFamily="2" charset="0"/>
                <a:ea typeface="Calibri" panose="020F0502020204030204" pitchFamily="34" charset="0"/>
                <a:cs typeface="Times New Roman" panose="02020603050405020304" pitchFamily="18" charset="0"/>
              </a:rPr>
              <a:t>Diseñando un carro con un contenedor que permita recoger esta viruta del piso, utilizando un modelo lúdico para la enseñanza por lo cual tomamos de referencia la abeja que es un insecto que aporta al cuidado del medio ambiente al ayudar a polinizar, haciendo referencia a la reutilización y cuidado de la naturaleza, en la para hacer divertida esta experiencia. Se realizara una pequeña aspiradora utilizando una botella plástica , una elipse y un motor, y carro que se desplace por el aula de clase para recogerla</a:t>
            </a:r>
            <a:r>
              <a:rPr lang="es-MX" sz="1200" dirty="0">
                <a:effectLst/>
                <a:latin typeface="Arial" panose="020B0604020202020204" pitchFamily="34" charset="0"/>
                <a:ea typeface="Calibri" panose="020F0502020204030204" pitchFamily="34" charset="0"/>
                <a:cs typeface="Times New Roman" panose="02020603050405020304" pitchFamily="18" charset="0"/>
              </a:rPr>
              <a:t>.</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1553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681565" y="918312"/>
            <a:ext cx="3489293" cy="3840603"/>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5.</a:t>
            </a:r>
            <a:endParaRPr lang="es-MX" dirty="0">
              <a:solidFill>
                <a:schemeClr val="tx1"/>
              </a:solidFill>
              <a:latin typeface="Montserrat Light" panose="00000400000000000000" pitchFamily="2" charset="0"/>
            </a:endParaRPr>
          </a:p>
          <a:p>
            <a:pPr algn="just"/>
            <a:r>
              <a:rPr lang="es-MX" sz="1200" dirty="0">
                <a:solidFill>
                  <a:schemeClr val="tx1"/>
                </a:solidFill>
                <a:latin typeface="Montserrat Light" panose="00000400000000000000" pitchFamily="2" charset="0"/>
              </a:rPr>
              <a:t>Ensamble del prototipo:</a:t>
            </a:r>
            <a:r>
              <a:rPr lang="es-CO" sz="1200" dirty="0">
                <a:effectLst/>
                <a:latin typeface="Arial" panose="020B0604020202020204" pitchFamily="34" charset="0"/>
                <a:ea typeface="Calibri" panose="020F0502020204030204" pitchFamily="34" charset="0"/>
                <a:cs typeface="Times New Roman" panose="02020603050405020304" pitchFamily="18" charset="0"/>
              </a:rPr>
              <a:t>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419" sz="1200" dirty="0">
                <a:effectLst/>
                <a:latin typeface="Montserrat Light" panose="00000400000000000000" pitchFamily="2" charset="0"/>
                <a:ea typeface="Calibri" panose="020F0502020204030204" pitchFamily="34" charset="0"/>
                <a:cs typeface="Times New Roman" panose="02020603050405020304" pitchFamily="18" charset="0"/>
              </a:rPr>
              <a:t>Con el chasis del carro, armamos cada llanta con su motor.</a:t>
            </a:r>
            <a:endParaRPr lang="es-CO" sz="1200" dirty="0">
              <a:effectLst/>
              <a:latin typeface="Montserrat Light" panose="00000400000000000000" pitchFamily="2"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419" sz="1200" dirty="0">
                <a:effectLst/>
                <a:latin typeface="Montserrat Light" panose="00000400000000000000" pitchFamily="2" charset="0"/>
                <a:ea typeface="Calibri" panose="020F0502020204030204" pitchFamily="34" charset="0"/>
                <a:cs typeface="Times New Roman" panose="02020603050405020304" pitchFamily="18" charset="0"/>
              </a:rPr>
              <a:t>Encima del chasis colocamos las dos placas </a:t>
            </a:r>
            <a:endParaRPr lang="es-CO" sz="1200" dirty="0">
              <a:effectLst/>
              <a:latin typeface="Montserrat Light" panose="00000400000000000000" pitchFamily="2"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419" sz="1200" dirty="0">
                <a:effectLst/>
                <a:latin typeface="Montserrat Light" panose="00000400000000000000" pitchFamily="2" charset="0"/>
                <a:ea typeface="Calibri" panose="020F0502020204030204" pitchFamily="34" charset="0"/>
                <a:cs typeface="Times New Roman" panose="02020603050405020304" pitchFamily="18" charset="0"/>
              </a:rPr>
              <a:t>Instalamos sensor de ultrasonido con el servo.</a:t>
            </a:r>
            <a:endParaRPr lang="es-CO" sz="1200" dirty="0">
              <a:effectLst/>
              <a:latin typeface="Montserrat Light" panose="00000400000000000000" pitchFamily="2"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419" sz="1200" dirty="0">
                <a:effectLst/>
                <a:latin typeface="Montserrat Light" panose="00000400000000000000" pitchFamily="2" charset="0"/>
                <a:ea typeface="Calibri" panose="020F0502020204030204" pitchFamily="34" charset="0"/>
                <a:cs typeface="Times New Roman" panose="02020603050405020304" pitchFamily="18" charset="0"/>
              </a:rPr>
              <a:t>Con el cable USB instalamos la programación.</a:t>
            </a:r>
            <a:endParaRPr lang="es-CO" sz="1200" dirty="0">
              <a:effectLst/>
              <a:latin typeface="Montserrat Light" panose="00000400000000000000" pitchFamily="2"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419" sz="1200" dirty="0">
                <a:effectLst/>
                <a:latin typeface="Montserrat Light" panose="00000400000000000000" pitchFamily="2" charset="0"/>
                <a:ea typeface="Calibri" panose="020F0502020204030204" pitchFamily="34" charset="0"/>
                <a:cs typeface="Times New Roman" panose="02020603050405020304" pitchFamily="18" charset="0"/>
              </a:rPr>
              <a:t>Aparte cortamos una botella plástica, le colocamos una elipse y un motor sencillo. Fotos paso a paso.</a:t>
            </a:r>
            <a:endParaRPr lang="es-CO" sz="1200" dirty="0">
              <a:effectLst/>
              <a:latin typeface="Montserrat Light" panose="00000400000000000000" pitchFamily="2"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419" sz="1200" dirty="0">
                <a:effectLst/>
                <a:latin typeface="Montserrat Light" panose="00000400000000000000" pitchFamily="2" charset="0"/>
                <a:ea typeface="Calibri" panose="020F0502020204030204" pitchFamily="34" charset="0"/>
                <a:cs typeface="Times New Roman" panose="02020603050405020304" pitchFamily="18" charset="0"/>
              </a:rPr>
              <a:t>Armamos nuestra aspiradora.</a:t>
            </a:r>
            <a:endParaRPr lang="es-CO" sz="1200" dirty="0">
              <a:effectLst/>
              <a:latin typeface="Montserrat Light" panose="00000400000000000000" pitchFamily="2"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419" sz="1200" dirty="0">
                <a:effectLst/>
                <a:latin typeface="Montserrat Light" panose="00000400000000000000" pitchFamily="2" charset="0"/>
                <a:ea typeface="Calibri" panose="020F0502020204030204" pitchFamily="34" charset="0"/>
                <a:cs typeface="Times New Roman" panose="02020603050405020304" pitchFamily="18" charset="0"/>
              </a:rPr>
              <a:t>Montamos nuestra aspiradora en el chasis.</a:t>
            </a:r>
            <a:endParaRPr lang="es-CO" sz="1200" dirty="0">
              <a:effectLst/>
              <a:latin typeface="Montserrat Light" panose="00000400000000000000" pitchFamily="2"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419" sz="1200" dirty="0">
                <a:effectLst/>
                <a:latin typeface="Montserrat Light" panose="00000400000000000000" pitchFamily="2" charset="0"/>
                <a:ea typeface="Calibri" panose="020F0502020204030204" pitchFamily="34" charset="0"/>
                <a:cs typeface="Times New Roman" panose="02020603050405020304" pitchFamily="18" charset="0"/>
              </a:rPr>
              <a:t>Montamos las piezas impresas en 3D</a:t>
            </a:r>
            <a:endParaRPr lang="es-CO" sz="1200" dirty="0">
              <a:effectLst/>
              <a:latin typeface="Montserrat Light" panose="00000400000000000000" pitchFamily="2"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419" sz="1200" dirty="0">
                <a:effectLst/>
                <a:latin typeface="Montserrat Light" panose="00000400000000000000" pitchFamily="2" charset="0"/>
                <a:ea typeface="Calibri" panose="020F0502020204030204" pitchFamily="34" charset="0"/>
                <a:cs typeface="Times New Roman" panose="02020603050405020304" pitchFamily="18" charset="0"/>
              </a:rPr>
              <a:t>Colocamos la boquilla a la aspiradora.</a:t>
            </a:r>
            <a:endParaRPr lang="es-CO" sz="1200" dirty="0">
              <a:effectLst/>
              <a:latin typeface="Montserrat Light" panose="00000400000000000000" pitchFamily="2"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s-419" sz="1200" dirty="0">
                <a:effectLst/>
                <a:latin typeface="Montserrat Light" panose="00000400000000000000" pitchFamily="2" charset="0"/>
                <a:ea typeface="Calibri" panose="020F0502020204030204" pitchFamily="34" charset="0"/>
                <a:cs typeface="Times New Roman" panose="02020603050405020304" pitchFamily="18" charset="0"/>
              </a:rPr>
              <a:t>Carro terminado</a:t>
            </a:r>
            <a:endParaRPr lang="es-CO" sz="1200" dirty="0">
              <a:effectLst/>
              <a:latin typeface="Montserrat Light" panose="00000400000000000000" pitchFamily="2"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CuadroTexto 2">
            <a:extLst>
              <a:ext uri="{FF2B5EF4-FFF2-40B4-BE49-F238E27FC236}">
                <a16:creationId xmlns:a16="http://schemas.microsoft.com/office/drawing/2014/main" id="{01630E29-BC61-9BDE-43FA-590CAC9B1FBE}"/>
              </a:ext>
            </a:extLst>
          </p:cNvPr>
          <p:cNvSpPr txBox="1"/>
          <p:nvPr/>
        </p:nvSpPr>
        <p:spPr>
          <a:xfrm>
            <a:off x="4738664" y="1125773"/>
            <a:ext cx="3547421" cy="2092881"/>
          </a:xfrm>
          <a:prstGeom prst="rect">
            <a:avLst/>
          </a:prstGeom>
          <a:noFill/>
          <a:ln>
            <a:solidFill>
              <a:schemeClr val="accent1"/>
            </a:solidFill>
          </a:ln>
        </p:spPr>
        <p:txBody>
          <a:bodyPr wrap="square" rtlCol="0">
            <a:spAutoFit/>
          </a:bodyPr>
          <a:lstStyle/>
          <a:p>
            <a:pPr algn="just"/>
            <a:r>
              <a:rPr lang="es-MX" dirty="0">
                <a:solidFill>
                  <a:schemeClr val="tx1"/>
                </a:solidFill>
                <a:latin typeface="Montserrat Light" panose="00000400000000000000" pitchFamily="2" charset="0"/>
              </a:rPr>
              <a:t>1</a:t>
            </a:r>
            <a:r>
              <a:rPr lang="es-MX" sz="1200" dirty="0">
                <a:solidFill>
                  <a:schemeClr val="tx1"/>
                </a:solidFill>
                <a:latin typeface="Montserrat Light" panose="00000400000000000000" pitchFamily="2" charset="0"/>
              </a:rPr>
              <a:t>.</a:t>
            </a:r>
            <a:r>
              <a:rPr lang="es-419" sz="1200" dirty="0">
                <a:effectLst/>
                <a:latin typeface="Arial" panose="020B0604020202020204" pitchFamily="34" charset="0"/>
                <a:ea typeface="Calibri" panose="020F0502020204030204" pitchFamily="34" charset="0"/>
                <a:cs typeface="Times New Roman" panose="02020603050405020304" pitchFamily="18" charset="0"/>
              </a:rPr>
              <a:t> </a:t>
            </a:r>
            <a:r>
              <a:rPr lang="es-419" sz="1200" dirty="0">
                <a:effectLst/>
                <a:latin typeface="Montserrat Light" panose="00000400000000000000" pitchFamily="2" charset="0"/>
                <a:ea typeface="Calibri" panose="020F0502020204030204" pitchFamily="34" charset="0"/>
                <a:cs typeface="Times New Roman" panose="02020603050405020304" pitchFamily="18" charset="0"/>
              </a:rPr>
              <a:t>Con el chasis del carro, armamos cada llanta con su motor.</a:t>
            </a:r>
            <a:endParaRPr lang="es-CO" sz="1200" dirty="0">
              <a:effectLst/>
              <a:latin typeface="Montserrat Light" panose="00000400000000000000" pitchFamily="2" charset="0"/>
              <a:ea typeface="Calibri" panose="020F0502020204030204" pitchFamily="34" charset="0"/>
              <a:cs typeface="Times New Roman" panose="02020603050405020304" pitchFamily="18"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sz="1000" dirty="0">
              <a:solidFill>
                <a:schemeClr val="tx1"/>
              </a:solidFill>
              <a:latin typeface="Montserrat Light" panose="00000400000000000000" pitchFamily="2" charset="0"/>
            </a:endParaRPr>
          </a:p>
          <a:p>
            <a:pPr algn="just"/>
            <a:r>
              <a:rPr lang="es-MX" sz="1000" dirty="0">
                <a:solidFill>
                  <a:schemeClr val="tx1"/>
                </a:solidFill>
                <a:latin typeface="Montserrat Light" panose="00000400000000000000" pitchFamily="2" charset="0"/>
              </a:rPr>
              <a:t>Llanta y motor                     Montaje en el chasis</a:t>
            </a:r>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pic>
        <p:nvPicPr>
          <p:cNvPr id="11" name="Imagen 10">
            <a:extLst>
              <a:ext uri="{FF2B5EF4-FFF2-40B4-BE49-F238E27FC236}">
                <a16:creationId xmlns:a16="http://schemas.microsoft.com/office/drawing/2014/main" id="{B04016CA-7F77-48B3-BC0B-5E12D25126B6}"/>
              </a:ext>
            </a:extLst>
          </p:cNvPr>
          <p:cNvPicPr>
            <a:picLocks noChangeAspect="1"/>
          </p:cNvPicPr>
          <p:nvPr/>
        </p:nvPicPr>
        <p:blipFill rotWithShape="1">
          <a:blip r:embed="rId5"/>
          <a:srcRect r="3804" b="11622"/>
          <a:stretch/>
        </p:blipFill>
        <p:spPr>
          <a:xfrm>
            <a:off x="4738664" y="1579537"/>
            <a:ext cx="1620077" cy="1084939"/>
          </a:xfrm>
          <a:prstGeom prst="rect">
            <a:avLst/>
          </a:prstGeom>
        </p:spPr>
      </p:pic>
      <p:pic>
        <p:nvPicPr>
          <p:cNvPr id="14" name="Imagen 13">
            <a:extLst>
              <a:ext uri="{FF2B5EF4-FFF2-40B4-BE49-F238E27FC236}">
                <a16:creationId xmlns:a16="http://schemas.microsoft.com/office/drawing/2014/main" id="{10BA809F-C046-47F8-961E-2F9E2C0471A3}"/>
              </a:ext>
            </a:extLst>
          </p:cNvPr>
          <p:cNvPicPr>
            <a:picLocks noChangeAspect="1"/>
          </p:cNvPicPr>
          <p:nvPr/>
        </p:nvPicPr>
        <p:blipFill rotWithShape="1">
          <a:blip r:embed="rId6"/>
          <a:srcRect l="1926" t="2363"/>
          <a:stretch/>
        </p:blipFill>
        <p:spPr>
          <a:xfrm>
            <a:off x="4973144" y="3605207"/>
            <a:ext cx="2194360" cy="1228236"/>
          </a:xfrm>
          <a:prstGeom prst="rect">
            <a:avLst/>
          </a:prstGeom>
        </p:spPr>
      </p:pic>
      <p:pic>
        <p:nvPicPr>
          <p:cNvPr id="16" name="Imagen 15">
            <a:extLst>
              <a:ext uri="{FF2B5EF4-FFF2-40B4-BE49-F238E27FC236}">
                <a16:creationId xmlns:a16="http://schemas.microsoft.com/office/drawing/2014/main" id="{2386ED26-812A-4CC9-9AAF-4FB8986E93BD}"/>
              </a:ext>
            </a:extLst>
          </p:cNvPr>
          <p:cNvPicPr>
            <a:picLocks noChangeAspect="1"/>
          </p:cNvPicPr>
          <p:nvPr/>
        </p:nvPicPr>
        <p:blipFill>
          <a:blip r:embed="rId7"/>
          <a:stretch>
            <a:fillRect/>
          </a:stretch>
        </p:blipFill>
        <p:spPr>
          <a:xfrm>
            <a:off x="6384766" y="1622874"/>
            <a:ext cx="1853978" cy="1042863"/>
          </a:xfrm>
          <a:prstGeom prst="rect">
            <a:avLst/>
          </a:prstGeom>
        </p:spPr>
      </p:pic>
      <p:sp>
        <p:nvSpPr>
          <p:cNvPr id="18" name="CuadroTexto 17">
            <a:extLst>
              <a:ext uri="{FF2B5EF4-FFF2-40B4-BE49-F238E27FC236}">
                <a16:creationId xmlns:a16="http://schemas.microsoft.com/office/drawing/2014/main" id="{E2F2DC1E-A740-471F-941E-9B23702A6EF5}"/>
              </a:ext>
            </a:extLst>
          </p:cNvPr>
          <p:cNvSpPr txBox="1"/>
          <p:nvPr/>
        </p:nvSpPr>
        <p:spPr>
          <a:xfrm>
            <a:off x="4723460" y="3250267"/>
            <a:ext cx="4572000" cy="311239"/>
          </a:xfrm>
          <a:prstGeom prst="rect">
            <a:avLst/>
          </a:prstGeom>
          <a:noFill/>
        </p:spPr>
        <p:txBody>
          <a:bodyPr wrap="square">
            <a:spAutoFit/>
          </a:bodyPr>
          <a:lstStyle/>
          <a:p>
            <a:pPr lvl="0">
              <a:lnSpc>
                <a:spcPct val="107000"/>
              </a:lnSpc>
            </a:pPr>
            <a:r>
              <a:rPr lang="es-419" sz="1400" dirty="0">
                <a:effectLst/>
                <a:latin typeface="Arial" panose="020B0604020202020204" pitchFamily="34" charset="0"/>
                <a:ea typeface="Calibri" panose="020F0502020204030204" pitchFamily="34" charset="0"/>
                <a:cs typeface="Times New Roman" panose="02020603050405020304" pitchFamily="18" charset="0"/>
              </a:rPr>
              <a:t>2.</a:t>
            </a:r>
            <a:r>
              <a:rPr lang="es-419" sz="1200" dirty="0">
                <a:effectLst/>
                <a:latin typeface="Montserrat Light" panose="00000400000000000000" pitchFamily="2" charset="0"/>
                <a:ea typeface="Calibri" panose="020F0502020204030204" pitchFamily="34" charset="0"/>
                <a:cs typeface="Times New Roman" panose="02020603050405020304" pitchFamily="18" charset="0"/>
              </a:rPr>
              <a:t>Encima del chasis colocamos las dos placas </a:t>
            </a:r>
            <a:endParaRPr lang="es-CO" sz="1200" dirty="0">
              <a:effectLst/>
              <a:latin typeface="Montserrat Light" panose="000004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04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681565" y="918312"/>
            <a:ext cx="3489293" cy="662297"/>
          </a:xfrm>
          <a:prstGeom prst="rect">
            <a:avLst/>
          </a:prstGeom>
          <a:noFill/>
        </p:spPr>
        <p:txBody>
          <a:bodyPr wrap="square" rtlCol="0">
            <a:spAutoFit/>
          </a:bodyPr>
          <a:lstStyle/>
          <a:p>
            <a:pPr algn="just"/>
            <a:r>
              <a:rPr lang="es-MX" sz="1200" dirty="0">
                <a:solidFill>
                  <a:schemeClr val="tx1"/>
                </a:solidFill>
                <a:latin typeface="Montserrat Light" panose="00000400000000000000" pitchFamily="2" charset="0"/>
              </a:rPr>
              <a:t>:</a:t>
            </a:r>
            <a:r>
              <a:rPr lang="es-CO" sz="1200" dirty="0">
                <a:effectLst/>
                <a:latin typeface="Arial" panose="020B0604020202020204" pitchFamily="34" charset="0"/>
                <a:ea typeface="Calibri" panose="020F0502020204030204" pitchFamily="34" charset="0"/>
                <a:cs typeface="Times New Roman" panose="02020603050405020304" pitchFamily="18" charset="0"/>
              </a:rPr>
              <a:t>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s-419" sz="1200" dirty="0">
                <a:effectLst/>
                <a:latin typeface="Arial" panose="020B0604020202020204" pitchFamily="34" charset="0"/>
                <a:ea typeface="Calibri" panose="020F0502020204030204" pitchFamily="34" charset="0"/>
                <a:cs typeface="Times New Roman" panose="02020603050405020304" pitchFamily="18" charset="0"/>
              </a:rPr>
              <a:t>3.</a:t>
            </a:r>
            <a:r>
              <a:rPr lang="es-419" sz="1200" dirty="0">
                <a:effectLst/>
                <a:latin typeface="Montserrat Light" panose="00000400000000000000" pitchFamily="2" charset="0"/>
                <a:ea typeface="Calibri" panose="020F0502020204030204" pitchFamily="34" charset="0"/>
                <a:cs typeface="Times New Roman" panose="02020603050405020304" pitchFamily="18" charset="0"/>
              </a:rPr>
              <a:t>Instalamos sensor de ultrasonido con el servo</a:t>
            </a:r>
            <a:r>
              <a:rPr lang="es-419" sz="1200" dirty="0">
                <a:effectLst/>
                <a:latin typeface="Arial" panose="020B0604020202020204" pitchFamily="34" charset="0"/>
                <a:ea typeface="Calibri" panose="020F0502020204030204" pitchFamily="34" charset="0"/>
                <a:cs typeface="Times New Roman" panose="02020603050405020304" pitchFamily="18" charset="0"/>
              </a:rPr>
              <a:t>.</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CuadroTexto 2">
            <a:extLst>
              <a:ext uri="{FF2B5EF4-FFF2-40B4-BE49-F238E27FC236}">
                <a16:creationId xmlns:a16="http://schemas.microsoft.com/office/drawing/2014/main" id="{01630E29-BC61-9BDE-43FA-590CAC9B1FBE}"/>
              </a:ext>
            </a:extLst>
          </p:cNvPr>
          <p:cNvSpPr txBox="1"/>
          <p:nvPr/>
        </p:nvSpPr>
        <p:spPr>
          <a:xfrm>
            <a:off x="4763689" y="1125773"/>
            <a:ext cx="3573447" cy="541751"/>
          </a:xfrm>
          <a:prstGeom prst="rect">
            <a:avLst/>
          </a:prstGeom>
          <a:noFill/>
          <a:ln>
            <a:solidFill>
              <a:schemeClr val="accent1"/>
            </a:solidFill>
          </a:ln>
        </p:spPr>
        <p:txBody>
          <a:bodyPr wrap="square" rtlCol="0">
            <a:spAutoFit/>
          </a:bodyPr>
          <a:lstStyle/>
          <a:p>
            <a:pPr lvl="0">
              <a:lnSpc>
                <a:spcPct val="107000"/>
              </a:lnSpc>
            </a:pPr>
            <a:r>
              <a:rPr lang="es-419" sz="1400" dirty="0">
                <a:effectLst/>
                <a:latin typeface="Arial" panose="020B0604020202020204" pitchFamily="34" charset="0"/>
                <a:ea typeface="Calibri" panose="020F0502020204030204" pitchFamily="34" charset="0"/>
                <a:cs typeface="Times New Roman" panose="02020603050405020304" pitchFamily="18" charset="0"/>
              </a:rPr>
              <a:t>4.</a:t>
            </a:r>
            <a:r>
              <a:rPr lang="es-419" sz="1400" dirty="0">
                <a:effectLst/>
                <a:latin typeface="Montserrat Light" panose="00000400000000000000" pitchFamily="2" charset="0"/>
                <a:ea typeface="Calibri" panose="020F0502020204030204" pitchFamily="34" charset="0"/>
                <a:cs typeface="Times New Roman" panose="02020603050405020304" pitchFamily="18" charset="0"/>
              </a:rPr>
              <a:t>Con el cable USB instalamos la programación.</a:t>
            </a:r>
            <a:endParaRPr lang="es-CO" sz="1400" dirty="0">
              <a:effectLst/>
              <a:latin typeface="Montserrat Light" panose="00000400000000000000" pitchFamily="2" charset="0"/>
              <a:ea typeface="Calibri" panose="020F0502020204030204" pitchFamily="34" charset="0"/>
              <a:cs typeface="Times New Roman" panose="02020603050405020304" pitchFamily="18" charset="0"/>
            </a:endParaRPr>
          </a:p>
        </p:txBody>
      </p:sp>
      <p:pic>
        <p:nvPicPr>
          <p:cNvPr id="9" name="Imagen 8">
            <a:extLst>
              <a:ext uri="{FF2B5EF4-FFF2-40B4-BE49-F238E27FC236}">
                <a16:creationId xmlns:a16="http://schemas.microsoft.com/office/drawing/2014/main" id="{D7FF6441-D2DD-4090-9E52-DD50E6F3D36C}"/>
              </a:ext>
            </a:extLst>
          </p:cNvPr>
          <p:cNvPicPr>
            <a:picLocks noChangeAspect="1"/>
          </p:cNvPicPr>
          <p:nvPr/>
        </p:nvPicPr>
        <p:blipFill>
          <a:blip r:embed="rId5"/>
          <a:stretch>
            <a:fillRect/>
          </a:stretch>
        </p:blipFill>
        <p:spPr>
          <a:xfrm>
            <a:off x="806863" y="1560508"/>
            <a:ext cx="3765137" cy="2116859"/>
          </a:xfrm>
          <a:prstGeom prst="rect">
            <a:avLst/>
          </a:prstGeom>
        </p:spPr>
      </p:pic>
      <p:pic>
        <p:nvPicPr>
          <p:cNvPr id="12" name="Imagen 11">
            <a:extLst>
              <a:ext uri="{FF2B5EF4-FFF2-40B4-BE49-F238E27FC236}">
                <a16:creationId xmlns:a16="http://schemas.microsoft.com/office/drawing/2014/main" id="{9F11AF65-64D4-4628-B27A-D1CF863CBC54}"/>
              </a:ext>
            </a:extLst>
          </p:cNvPr>
          <p:cNvPicPr>
            <a:picLocks noChangeAspect="1"/>
          </p:cNvPicPr>
          <p:nvPr/>
        </p:nvPicPr>
        <p:blipFill rotWithShape="1">
          <a:blip r:embed="rId6"/>
          <a:srcRect t="25041" r="1159" b="41031"/>
          <a:stretch/>
        </p:blipFill>
        <p:spPr>
          <a:xfrm>
            <a:off x="5098587" y="1671376"/>
            <a:ext cx="3322924" cy="2619202"/>
          </a:xfrm>
          <a:prstGeom prst="rect">
            <a:avLst/>
          </a:prstGeom>
        </p:spPr>
      </p:pic>
    </p:spTree>
    <p:extLst>
      <p:ext uri="{BB962C8B-B14F-4D97-AF65-F5344CB8AC3E}">
        <p14:creationId xmlns:p14="http://schemas.microsoft.com/office/powerpoint/2010/main" val="3233927485"/>
      </p:ext>
    </p:extLst>
  </p:cSld>
  <p:clrMapOvr>
    <a:masterClrMapping/>
  </p:clrMapOvr>
</p:sld>
</file>

<file path=ppt/theme/theme1.xml><?xml version="1.0" encoding="utf-8"?>
<a:theme xmlns:a="http://schemas.openxmlformats.org/drawingml/2006/main" name="Cool Style by Slidesgo">
  <a:themeElements>
    <a:clrScheme name="Simple Light">
      <a:dk1>
        <a:srgbClr val="434343"/>
      </a:dk1>
      <a:lt1>
        <a:srgbClr val="FFFFFF"/>
      </a:lt1>
      <a:dk2>
        <a:srgbClr val="981FAC"/>
      </a:dk2>
      <a:lt2>
        <a:srgbClr val="981FAC"/>
      </a:lt2>
      <a:accent1>
        <a:srgbClr val="981FAC"/>
      </a:accent1>
      <a:accent2>
        <a:srgbClr val="FE9900"/>
      </a:accent2>
      <a:accent3>
        <a:srgbClr val="FF5722"/>
      </a:accent3>
      <a:accent4>
        <a:srgbClr val="FF006A"/>
      </a:accent4>
      <a:accent5>
        <a:srgbClr val="448AFF"/>
      </a:accent5>
      <a:accent6>
        <a:srgbClr val="512DA8"/>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6903</TotalTime>
  <Words>1040</Words>
  <Application>Microsoft Office PowerPoint</Application>
  <PresentationFormat>Presentación en pantalla (16:9)</PresentationFormat>
  <Paragraphs>177</Paragraphs>
  <Slides>15</Slides>
  <Notes>5</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15</vt:i4>
      </vt:variant>
    </vt:vector>
  </HeadingPairs>
  <TitlesOfParts>
    <vt:vector size="21" baseType="lpstr">
      <vt:lpstr>Arvo</vt:lpstr>
      <vt:lpstr>Calibri</vt:lpstr>
      <vt:lpstr>Arial</vt:lpstr>
      <vt:lpstr>Montserrat Light</vt:lpstr>
      <vt:lpstr>Montserrat</vt:lpstr>
      <vt:lpstr>Cool Style by Slidesgo</vt:lpstr>
      <vt:lpstr>Presentación de PowerPoint</vt:lpstr>
      <vt:lpstr> </vt:lpstr>
      <vt:lpstr> </vt:lpstr>
      <vt:lpstr>Recursos tecnológicos</vt:lpstr>
      <vt:lpstr>Metodología </vt:lpstr>
      <vt:lpstr>Solución del problema </vt:lpstr>
      <vt:lpstr>Solución del problema </vt:lpstr>
      <vt:lpstr>Solución del problema </vt:lpstr>
      <vt:lpstr>Solución del problema </vt:lpstr>
      <vt:lpstr>Solución del problema </vt:lpstr>
      <vt:lpstr>Solución del problema </vt:lpstr>
      <vt:lpstr>Solución del problema </vt:lpstr>
      <vt:lpstr>Solución del problema </vt:lpstr>
      <vt:lpstr>Reflexión, evaluación y conclusión</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Yisel  Alejandra Recalde Eraso</dc:creator>
  <cp:lastModifiedBy>Margarita Sabalza</cp:lastModifiedBy>
  <cp:revision>166</cp:revision>
  <dcterms:modified xsi:type="dcterms:W3CDTF">2023-11-05T17:52:48Z</dcterms:modified>
</cp:coreProperties>
</file>